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47" r:id="rId3"/>
    <p:sldId id="348" r:id="rId4"/>
    <p:sldId id="332" r:id="rId5"/>
    <p:sldId id="350" r:id="rId6"/>
    <p:sldId id="351" r:id="rId7"/>
    <p:sldId id="352" r:id="rId8"/>
    <p:sldId id="353" r:id="rId9"/>
    <p:sldId id="333" r:id="rId10"/>
    <p:sldId id="336" r:id="rId11"/>
    <p:sldId id="337" r:id="rId12"/>
    <p:sldId id="341" r:id="rId13"/>
    <p:sldId id="338" r:id="rId14"/>
    <p:sldId id="339" r:id="rId15"/>
    <p:sldId id="340" r:id="rId16"/>
    <p:sldId id="343" r:id="rId17"/>
    <p:sldId id="335" r:id="rId18"/>
    <p:sldId id="342" r:id="rId19"/>
    <p:sldId id="334" r:id="rId20"/>
    <p:sldId id="345" r:id="rId21"/>
    <p:sldId id="355" r:id="rId22"/>
    <p:sldId id="354" r:id="rId23"/>
    <p:sldId id="30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4D9"/>
    <a:srgbClr val="A74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85263"/>
  </p:normalViewPr>
  <p:slideViewPr>
    <p:cSldViewPr snapToGrid="0">
      <p:cViewPr varScale="1">
        <p:scale>
          <a:sx n="97" d="100"/>
          <a:sy n="97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785DA9-B7D3-DE45-844D-92851E16DAF2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249C80-5086-394D-8986-0DAAD3F22B92}">
      <dgm:prSet phldrT="[文本]"/>
      <dgm:spPr/>
      <dgm:t>
        <a:bodyPr/>
        <a:lstStyle/>
        <a:p>
          <a:r>
            <a:rPr lang="zh-CN" altLang="en-US" dirty="0"/>
            <a:t>用户画像</a:t>
          </a:r>
        </a:p>
      </dgm:t>
    </dgm:pt>
    <dgm:pt modelId="{13D1C845-BC9B-D342-B3A3-D07C5506F396}" type="parTrans" cxnId="{0748A823-42E1-4843-8D95-89294E36C6FC}">
      <dgm:prSet/>
      <dgm:spPr/>
      <dgm:t>
        <a:bodyPr/>
        <a:lstStyle/>
        <a:p>
          <a:endParaRPr lang="zh-CN" altLang="en-US"/>
        </a:p>
      </dgm:t>
    </dgm:pt>
    <dgm:pt modelId="{D427EBB6-8BD9-3244-8194-235DFFD14F31}" type="sibTrans" cxnId="{0748A823-42E1-4843-8D95-89294E36C6FC}">
      <dgm:prSet/>
      <dgm:spPr/>
      <dgm:t>
        <a:bodyPr/>
        <a:lstStyle/>
        <a:p>
          <a:endParaRPr lang="zh-CN" altLang="en-US"/>
        </a:p>
      </dgm:t>
    </dgm:pt>
    <dgm:pt modelId="{1F9046FB-7574-0A43-B9F0-A2454615C245}">
      <dgm:prSet phldrT="[文本]"/>
      <dgm:spPr/>
      <dgm:t>
        <a:bodyPr/>
        <a:lstStyle/>
        <a:p>
          <a:r>
            <a:rPr kumimoji="1" lang="zh-CN" altLang="en-US" dirty="0">
              <a:latin typeface="SimSun" charset="-122"/>
              <a:ea typeface="SimSun" charset="-122"/>
              <a:cs typeface="SimSun" charset="-122"/>
            </a:rPr>
            <a:t>基于用户历史行为（浏览、点击、下单）和媒体带来的用户数据进行统计</a:t>
          </a:r>
          <a:endParaRPr lang="zh-CN" altLang="en-US" dirty="0"/>
        </a:p>
      </dgm:t>
    </dgm:pt>
    <dgm:pt modelId="{D14D3F77-3B55-1144-965C-5D2870929D3B}" type="parTrans" cxnId="{782CE5E4-ACEF-684C-920C-4758901121CA}">
      <dgm:prSet/>
      <dgm:spPr/>
      <dgm:t>
        <a:bodyPr/>
        <a:lstStyle/>
        <a:p>
          <a:endParaRPr lang="zh-CN" altLang="en-US"/>
        </a:p>
      </dgm:t>
    </dgm:pt>
    <dgm:pt modelId="{F44EB893-088F-FC41-AB9A-B861414AF942}" type="sibTrans" cxnId="{782CE5E4-ACEF-684C-920C-4758901121CA}">
      <dgm:prSet/>
      <dgm:spPr/>
      <dgm:t>
        <a:bodyPr/>
        <a:lstStyle/>
        <a:p>
          <a:endParaRPr lang="zh-CN" altLang="en-US"/>
        </a:p>
      </dgm:t>
    </dgm:pt>
    <dgm:pt modelId="{0B8F76EF-11F9-D841-9535-AB71651F7D12}">
      <dgm:prSet phldrT="[文本]"/>
      <dgm:spPr/>
      <dgm:t>
        <a:bodyPr/>
        <a:lstStyle/>
        <a:p>
          <a:endParaRPr lang="zh-CN" altLang="en-US" dirty="0"/>
        </a:p>
      </dgm:t>
    </dgm:pt>
    <dgm:pt modelId="{879D153A-A97D-0F4B-8AE5-EAE99E0EB091}" type="parTrans" cxnId="{1ED8527D-58C6-E84B-BCEA-5AAA13D18D4E}">
      <dgm:prSet/>
      <dgm:spPr/>
      <dgm:t>
        <a:bodyPr/>
        <a:lstStyle/>
        <a:p>
          <a:endParaRPr lang="zh-CN" altLang="en-US"/>
        </a:p>
      </dgm:t>
    </dgm:pt>
    <dgm:pt modelId="{170FDF38-E37F-BC48-BA9C-A6E26B6EB651}" type="sibTrans" cxnId="{1ED8527D-58C6-E84B-BCEA-5AAA13D18D4E}">
      <dgm:prSet/>
      <dgm:spPr/>
      <dgm:t>
        <a:bodyPr/>
        <a:lstStyle/>
        <a:p>
          <a:endParaRPr lang="zh-CN" altLang="en-US"/>
        </a:p>
      </dgm:t>
    </dgm:pt>
    <dgm:pt modelId="{FB28777A-D7CD-264E-9B1B-D6FDB87CE602}" type="pres">
      <dgm:prSet presAssocID="{9E785DA9-B7D3-DE45-844D-92851E16DAF2}" presName="linear" presStyleCnt="0">
        <dgm:presLayoutVars>
          <dgm:animLvl val="lvl"/>
          <dgm:resizeHandles val="exact"/>
        </dgm:presLayoutVars>
      </dgm:prSet>
      <dgm:spPr/>
    </dgm:pt>
    <dgm:pt modelId="{669AAF3C-8FF5-5A40-885E-02044DEFE96D}" type="pres">
      <dgm:prSet presAssocID="{10249C80-5086-394D-8986-0DAAD3F22B92}" presName="parentText" presStyleLbl="node1" presStyleIdx="0" presStyleCnt="1" custScaleY="39336" custLinFactNeighborX="-3442" custLinFactNeighborY="-455">
        <dgm:presLayoutVars>
          <dgm:chMax val="0"/>
          <dgm:bulletEnabled val="1"/>
        </dgm:presLayoutVars>
      </dgm:prSet>
      <dgm:spPr/>
    </dgm:pt>
    <dgm:pt modelId="{7F4A7A23-7638-0545-B4DA-60B4A8D9F6F6}" type="pres">
      <dgm:prSet presAssocID="{10249C80-5086-394D-8986-0DAAD3F22B92}" presName="childText" presStyleLbl="revTx" presStyleIdx="0" presStyleCnt="1" custLinFactNeighborY="5792">
        <dgm:presLayoutVars>
          <dgm:bulletEnabled val="1"/>
        </dgm:presLayoutVars>
      </dgm:prSet>
      <dgm:spPr/>
    </dgm:pt>
  </dgm:ptLst>
  <dgm:cxnLst>
    <dgm:cxn modelId="{0748A823-42E1-4843-8D95-89294E36C6FC}" srcId="{9E785DA9-B7D3-DE45-844D-92851E16DAF2}" destId="{10249C80-5086-394D-8986-0DAAD3F22B92}" srcOrd="0" destOrd="0" parTransId="{13D1C845-BC9B-D342-B3A3-D07C5506F396}" sibTransId="{D427EBB6-8BD9-3244-8194-235DFFD14F31}"/>
    <dgm:cxn modelId="{DB3FF46C-9DFE-324D-A588-E7A7A98378C3}" type="presOf" srcId="{1F9046FB-7574-0A43-B9F0-A2454615C245}" destId="{7F4A7A23-7638-0545-B4DA-60B4A8D9F6F6}" srcOrd="0" destOrd="0" presId="urn:microsoft.com/office/officeart/2005/8/layout/vList2"/>
    <dgm:cxn modelId="{1ED8527D-58C6-E84B-BCEA-5AAA13D18D4E}" srcId="{10249C80-5086-394D-8986-0DAAD3F22B92}" destId="{0B8F76EF-11F9-D841-9535-AB71651F7D12}" srcOrd="1" destOrd="0" parTransId="{879D153A-A97D-0F4B-8AE5-EAE99E0EB091}" sibTransId="{170FDF38-E37F-BC48-BA9C-A6E26B6EB651}"/>
    <dgm:cxn modelId="{1EE56AAC-6AFA-0F40-8193-1C1BEC4BDEAB}" type="presOf" srcId="{10249C80-5086-394D-8986-0DAAD3F22B92}" destId="{669AAF3C-8FF5-5A40-885E-02044DEFE96D}" srcOrd="0" destOrd="0" presId="urn:microsoft.com/office/officeart/2005/8/layout/vList2"/>
    <dgm:cxn modelId="{563FE0B3-CC59-4B4A-9238-FCC0D30DBA5F}" type="presOf" srcId="{0B8F76EF-11F9-D841-9535-AB71651F7D12}" destId="{7F4A7A23-7638-0545-B4DA-60B4A8D9F6F6}" srcOrd="0" destOrd="1" presId="urn:microsoft.com/office/officeart/2005/8/layout/vList2"/>
    <dgm:cxn modelId="{2757CEDB-0F3A-DD4D-BB03-36DC8F87A9F8}" type="presOf" srcId="{9E785DA9-B7D3-DE45-844D-92851E16DAF2}" destId="{FB28777A-D7CD-264E-9B1B-D6FDB87CE602}" srcOrd="0" destOrd="0" presId="urn:microsoft.com/office/officeart/2005/8/layout/vList2"/>
    <dgm:cxn modelId="{782CE5E4-ACEF-684C-920C-4758901121CA}" srcId="{10249C80-5086-394D-8986-0DAAD3F22B92}" destId="{1F9046FB-7574-0A43-B9F0-A2454615C245}" srcOrd="0" destOrd="0" parTransId="{D14D3F77-3B55-1144-965C-5D2870929D3B}" sibTransId="{F44EB893-088F-FC41-AB9A-B861414AF942}"/>
    <dgm:cxn modelId="{C8A53E89-E149-6643-8E95-6286BF481FE7}" type="presParOf" srcId="{FB28777A-D7CD-264E-9B1B-D6FDB87CE602}" destId="{669AAF3C-8FF5-5A40-885E-02044DEFE96D}" srcOrd="0" destOrd="0" presId="urn:microsoft.com/office/officeart/2005/8/layout/vList2"/>
    <dgm:cxn modelId="{7295F04F-BE38-244A-AB7E-28D02968F855}" type="presParOf" srcId="{FB28777A-D7CD-264E-9B1B-D6FDB87CE602}" destId="{7F4A7A23-7638-0545-B4DA-60B4A8D9F6F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785DA9-B7D3-DE45-844D-92851E16DAF2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249C80-5086-394D-8986-0DAAD3F22B92}">
      <dgm:prSet phldrT="[文本]"/>
      <dgm:spPr/>
      <dgm:t>
        <a:bodyPr/>
        <a:lstStyle/>
        <a:p>
          <a:r>
            <a:rPr lang="zh-CN" altLang="en-US" dirty="0"/>
            <a:t>位置</a:t>
          </a:r>
          <a:r>
            <a:rPr lang="en-US" altLang="zh-CN" dirty="0"/>
            <a:t>LBS</a:t>
          </a:r>
          <a:endParaRPr lang="zh-CN" altLang="en-US" dirty="0"/>
        </a:p>
      </dgm:t>
    </dgm:pt>
    <dgm:pt modelId="{13D1C845-BC9B-D342-B3A3-D07C5506F396}" type="parTrans" cxnId="{0748A823-42E1-4843-8D95-89294E36C6FC}">
      <dgm:prSet/>
      <dgm:spPr/>
      <dgm:t>
        <a:bodyPr/>
        <a:lstStyle/>
        <a:p>
          <a:endParaRPr lang="zh-CN" altLang="en-US"/>
        </a:p>
      </dgm:t>
    </dgm:pt>
    <dgm:pt modelId="{D427EBB6-8BD9-3244-8194-235DFFD14F31}" type="sibTrans" cxnId="{0748A823-42E1-4843-8D95-89294E36C6FC}">
      <dgm:prSet/>
      <dgm:spPr/>
      <dgm:t>
        <a:bodyPr/>
        <a:lstStyle/>
        <a:p>
          <a:endParaRPr lang="zh-CN" altLang="en-US"/>
        </a:p>
      </dgm:t>
    </dgm:pt>
    <dgm:pt modelId="{1F9046FB-7574-0A43-B9F0-A2454615C245}">
      <dgm:prSet phldrT="[文本]"/>
      <dgm:spPr/>
      <dgm:t>
        <a:bodyPr/>
        <a:lstStyle/>
        <a:p>
          <a:r>
            <a:rPr kumimoji="1" lang="zh-CN" altLang="en-US" dirty="0">
              <a:latin typeface="SimSun" charset="-122"/>
              <a:ea typeface="SimSun" charset="-122"/>
              <a:cs typeface="SimSun" charset="-122"/>
            </a:rPr>
            <a:t>所在经纬度，呼单地，目的地</a:t>
          </a:r>
          <a:endParaRPr lang="zh-CN" altLang="en-US" dirty="0"/>
        </a:p>
      </dgm:t>
    </dgm:pt>
    <dgm:pt modelId="{D14D3F77-3B55-1144-965C-5D2870929D3B}" type="parTrans" cxnId="{782CE5E4-ACEF-684C-920C-4758901121CA}">
      <dgm:prSet/>
      <dgm:spPr/>
      <dgm:t>
        <a:bodyPr/>
        <a:lstStyle/>
        <a:p>
          <a:endParaRPr lang="zh-CN" altLang="en-US"/>
        </a:p>
      </dgm:t>
    </dgm:pt>
    <dgm:pt modelId="{F44EB893-088F-FC41-AB9A-B861414AF942}" type="sibTrans" cxnId="{782CE5E4-ACEF-684C-920C-4758901121CA}">
      <dgm:prSet/>
      <dgm:spPr/>
      <dgm:t>
        <a:bodyPr/>
        <a:lstStyle/>
        <a:p>
          <a:endParaRPr lang="zh-CN" altLang="en-US"/>
        </a:p>
      </dgm:t>
    </dgm:pt>
    <dgm:pt modelId="{0B8F76EF-11F9-D841-9535-AB71651F7D12}">
      <dgm:prSet phldrT="[文本]"/>
      <dgm:spPr/>
      <dgm:t>
        <a:bodyPr/>
        <a:lstStyle/>
        <a:p>
          <a:endParaRPr lang="zh-CN" altLang="en-US" dirty="0"/>
        </a:p>
      </dgm:t>
    </dgm:pt>
    <dgm:pt modelId="{879D153A-A97D-0F4B-8AE5-EAE99E0EB091}" type="parTrans" cxnId="{1ED8527D-58C6-E84B-BCEA-5AAA13D18D4E}">
      <dgm:prSet/>
      <dgm:spPr/>
      <dgm:t>
        <a:bodyPr/>
        <a:lstStyle/>
        <a:p>
          <a:endParaRPr lang="zh-CN" altLang="en-US"/>
        </a:p>
      </dgm:t>
    </dgm:pt>
    <dgm:pt modelId="{170FDF38-E37F-BC48-BA9C-A6E26B6EB651}" type="sibTrans" cxnId="{1ED8527D-58C6-E84B-BCEA-5AAA13D18D4E}">
      <dgm:prSet/>
      <dgm:spPr/>
      <dgm:t>
        <a:bodyPr/>
        <a:lstStyle/>
        <a:p>
          <a:endParaRPr lang="zh-CN" altLang="en-US"/>
        </a:p>
      </dgm:t>
    </dgm:pt>
    <dgm:pt modelId="{FB28777A-D7CD-264E-9B1B-D6FDB87CE602}" type="pres">
      <dgm:prSet presAssocID="{9E785DA9-B7D3-DE45-844D-92851E16DAF2}" presName="linear" presStyleCnt="0">
        <dgm:presLayoutVars>
          <dgm:animLvl val="lvl"/>
          <dgm:resizeHandles val="exact"/>
        </dgm:presLayoutVars>
      </dgm:prSet>
      <dgm:spPr/>
    </dgm:pt>
    <dgm:pt modelId="{669AAF3C-8FF5-5A40-885E-02044DEFE96D}" type="pres">
      <dgm:prSet presAssocID="{10249C80-5086-394D-8986-0DAAD3F22B92}" presName="parentText" presStyleLbl="node1" presStyleIdx="0" presStyleCnt="1" custScaleY="39336" custLinFactNeighborX="-692" custLinFactNeighborY="-35381">
        <dgm:presLayoutVars>
          <dgm:chMax val="0"/>
          <dgm:bulletEnabled val="1"/>
        </dgm:presLayoutVars>
      </dgm:prSet>
      <dgm:spPr/>
    </dgm:pt>
    <dgm:pt modelId="{7F4A7A23-7638-0545-B4DA-60B4A8D9F6F6}" type="pres">
      <dgm:prSet presAssocID="{10249C80-5086-394D-8986-0DAAD3F22B92}" presName="childText" presStyleLbl="revTx" presStyleIdx="0" presStyleCnt="1" custLinFactNeighborY="-54811">
        <dgm:presLayoutVars>
          <dgm:bulletEnabled val="1"/>
        </dgm:presLayoutVars>
      </dgm:prSet>
      <dgm:spPr/>
    </dgm:pt>
  </dgm:ptLst>
  <dgm:cxnLst>
    <dgm:cxn modelId="{0748A823-42E1-4843-8D95-89294E36C6FC}" srcId="{9E785DA9-B7D3-DE45-844D-92851E16DAF2}" destId="{10249C80-5086-394D-8986-0DAAD3F22B92}" srcOrd="0" destOrd="0" parTransId="{13D1C845-BC9B-D342-B3A3-D07C5506F396}" sibTransId="{D427EBB6-8BD9-3244-8194-235DFFD14F31}"/>
    <dgm:cxn modelId="{E65C4655-141A-F744-9F6A-66A7B4FB6329}" type="presOf" srcId="{9E785DA9-B7D3-DE45-844D-92851E16DAF2}" destId="{FB28777A-D7CD-264E-9B1B-D6FDB87CE602}" srcOrd="0" destOrd="0" presId="urn:microsoft.com/office/officeart/2005/8/layout/vList2"/>
    <dgm:cxn modelId="{1ED8527D-58C6-E84B-BCEA-5AAA13D18D4E}" srcId="{10249C80-5086-394D-8986-0DAAD3F22B92}" destId="{0B8F76EF-11F9-D841-9535-AB71651F7D12}" srcOrd="1" destOrd="0" parTransId="{879D153A-A97D-0F4B-8AE5-EAE99E0EB091}" sibTransId="{170FDF38-E37F-BC48-BA9C-A6E26B6EB651}"/>
    <dgm:cxn modelId="{1806EA8B-6DEB-B341-9A28-4F1776882052}" type="presOf" srcId="{10249C80-5086-394D-8986-0DAAD3F22B92}" destId="{669AAF3C-8FF5-5A40-885E-02044DEFE96D}" srcOrd="0" destOrd="0" presId="urn:microsoft.com/office/officeart/2005/8/layout/vList2"/>
    <dgm:cxn modelId="{077877B6-7574-6447-9485-5D6AF152C876}" type="presOf" srcId="{0B8F76EF-11F9-D841-9535-AB71651F7D12}" destId="{7F4A7A23-7638-0545-B4DA-60B4A8D9F6F6}" srcOrd="0" destOrd="1" presId="urn:microsoft.com/office/officeart/2005/8/layout/vList2"/>
    <dgm:cxn modelId="{201F36D7-D06F-2E4A-8B28-6B96AE028D53}" type="presOf" srcId="{1F9046FB-7574-0A43-B9F0-A2454615C245}" destId="{7F4A7A23-7638-0545-B4DA-60B4A8D9F6F6}" srcOrd="0" destOrd="0" presId="urn:microsoft.com/office/officeart/2005/8/layout/vList2"/>
    <dgm:cxn modelId="{782CE5E4-ACEF-684C-920C-4758901121CA}" srcId="{10249C80-5086-394D-8986-0DAAD3F22B92}" destId="{1F9046FB-7574-0A43-B9F0-A2454615C245}" srcOrd="0" destOrd="0" parTransId="{D14D3F77-3B55-1144-965C-5D2870929D3B}" sibTransId="{F44EB893-088F-FC41-AB9A-B861414AF942}"/>
    <dgm:cxn modelId="{5A0FD05C-0602-F34B-B144-DB12D35FBE11}" type="presParOf" srcId="{FB28777A-D7CD-264E-9B1B-D6FDB87CE602}" destId="{669AAF3C-8FF5-5A40-885E-02044DEFE96D}" srcOrd="0" destOrd="0" presId="urn:microsoft.com/office/officeart/2005/8/layout/vList2"/>
    <dgm:cxn modelId="{8C36C5C9-2E8A-3540-A40F-2A9BC91F98BC}" type="presParOf" srcId="{FB28777A-D7CD-264E-9B1B-D6FDB87CE602}" destId="{7F4A7A23-7638-0545-B4DA-60B4A8D9F6F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785DA9-B7D3-DE45-844D-92851E16DAF2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249C80-5086-394D-8986-0DAAD3F22B92}">
      <dgm:prSet phldrT="[文本]"/>
      <dgm:spPr/>
      <dgm:t>
        <a:bodyPr/>
        <a:lstStyle/>
        <a:p>
          <a:r>
            <a:rPr lang="zh-CN" altLang="en-US"/>
            <a:t>天气</a:t>
          </a:r>
          <a:endParaRPr lang="zh-CN" altLang="en-US" dirty="0"/>
        </a:p>
      </dgm:t>
    </dgm:pt>
    <dgm:pt modelId="{13D1C845-BC9B-D342-B3A3-D07C5506F396}" type="parTrans" cxnId="{0748A823-42E1-4843-8D95-89294E36C6FC}">
      <dgm:prSet/>
      <dgm:spPr/>
      <dgm:t>
        <a:bodyPr/>
        <a:lstStyle/>
        <a:p>
          <a:endParaRPr lang="zh-CN" altLang="en-US"/>
        </a:p>
      </dgm:t>
    </dgm:pt>
    <dgm:pt modelId="{D427EBB6-8BD9-3244-8194-235DFFD14F31}" type="sibTrans" cxnId="{0748A823-42E1-4843-8D95-89294E36C6FC}">
      <dgm:prSet/>
      <dgm:spPr/>
      <dgm:t>
        <a:bodyPr/>
        <a:lstStyle/>
        <a:p>
          <a:endParaRPr lang="zh-CN" altLang="en-US"/>
        </a:p>
      </dgm:t>
    </dgm:pt>
    <dgm:pt modelId="{1F9046FB-7574-0A43-B9F0-A2454615C245}">
      <dgm:prSet phldrT="[文本]"/>
      <dgm:spPr/>
      <dgm:t>
        <a:bodyPr/>
        <a:lstStyle/>
        <a:p>
          <a:r>
            <a:rPr kumimoji="1" lang="zh-CN" altLang="en-US" dirty="0">
              <a:latin typeface="SimSun" charset="-122"/>
              <a:ea typeface="SimSun" charset="-122"/>
              <a:cs typeface="SimSun" charset="-122"/>
            </a:rPr>
            <a:t>温度、雨量、雪量、天气现象（大雨、雾霾等）、风力等级等（以小时为单位统计即可）</a:t>
          </a:r>
          <a:endParaRPr lang="zh-CN" altLang="en-US" dirty="0"/>
        </a:p>
      </dgm:t>
    </dgm:pt>
    <dgm:pt modelId="{D14D3F77-3B55-1144-965C-5D2870929D3B}" type="parTrans" cxnId="{782CE5E4-ACEF-684C-920C-4758901121CA}">
      <dgm:prSet/>
      <dgm:spPr/>
      <dgm:t>
        <a:bodyPr/>
        <a:lstStyle/>
        <a:p>
          <a:endParaRPr lang="zh-CN" altLang="en-US"/>
        </a:p>
      </dgm:t>
    </dgm:pt>
    <dgm:pt modelId="{F44EB893-088F-FC41-AB9A-B861414AF942}" type="sibTrans" cxnId="{782CE5E4-ACEF-684C-920C-4758901121CA}">
      <dgm:prSet/>
      <dgm:spPr/>
      <dgm:t>
        <a:bodyPr/>
        <a:lstStyle/>
        <a:p>
          <a:endParaRPr lang="zh-CN" altLang="en-US"/>
        </a:p>
      </dgm:t>
    </dgm:pt>
    <dgm:pt modelId="{0B8F76EF-11F9-D841-9535-AB71651F7D12}">
      <dgm:prSet phldrT="[文本]"/>
      <dgm:spPr/>
      <dgm:t>
        <a:bodyPr/>
        <a:lstStyle/>
        <a:p>
          <a:endParaRPr lang="zh-CN" altLang="en-US" dirty="0"/>
        </a:p>
      </dgm:t>
    </dgm:pt>
    <dgm:pt modelId="{879D153A-A97D-0F4B-8AE5-EAE99E0EB091}" type="parTrans" cxnId="{1ED8527D-58C6-E84B-BCEA-5AAA13D18D4E}">
      <dgm:prSet/>
      <dgm:spPr/>
      <dgm:t>
        <a:bodyPr/>
        <a:lstStyle/>
        <a:p>
          <a:endParaRPr lang="zh-CN" altLang="en-US"/>
        </a:p>
      </dgm:t>
    </dgm:pt>
    <dgm:pt modelId="{170FDF38-E37F-BC48-BA9C-A6E26B6EB651}" type="sibTrans" cxnId="{1ED8527D-58C6-E84B-BCEA-5AAA13D18D4E}">
      <dgm:prSet/>
      <dgm:spPr/>
      <dgm:t>
        <a:bodyPr/>
        <a:lstStyle/>
        <a:p>
          <a:endParaRPr lang="zh-CN" altLang="en-US"/>
        </a:p>
      </dgm:t>
    </dgm:pt>
    <dgm:pt modelId="{FB28777A-D7CD-264E-9B1B-D6FDB87CE602}" type="pres">
      <dgm:prSet presAssocID="{9E785DA9-B7D3-DE45-844D-92851E16DAF2}" presName="linear" presStyleCnt="0">
        <dgm:presLayoutVars>
          <dgm:animLvl val="lvl"/>
          <dgm:resizeHandles val="exact"/>
        </dgm:presLayoutVars>
      </dgm:prSet>
      <dgm:spPr/>
    </dgm:pt>
    <dgm:pt modelId="{669AAF3C-8FF5-5A40-885E-02044DEFE96D}" type="pres">
      <dgm:prSet presAssocID="{10249C80-5086-394D-8986-0DAAD3F22B92}" presName="parentText" presStyleLbl="node1" presStyleIdx="0" presStyleCnt="1" custScaleY="39336" custLinFactNeighborX="-202" custLinFactNeighborY="-13208">
        <dgm:presLayoutVars>
          <dgm:chMax val="0"/>
          <dgm:bulletEnabled val="1"/>
        </dgm:presLayoutVars>
      </dgm:prSet>
      <dgm:spPr/>
    </dgm:pt>
    <dgm:pt modelId="{7F4A7A23-7638-0545-B4DA-60B4A8D9F6F6}" type="pres">
      <dgm:prSet presAssocID="{10249C80-5086-394D-8986-0DAAD3F22B92}" presName="childText" presStyleLbl="revTx" presStyleIdx="0" presStyleCnt="1" custLinFactNeighborX="-519" custLinFactNeighborY="-10068">
        <dgm:presLayoutVars>
          <dgm:bulletEnabled val="1"/>
        </dgm:presLayoutVars>
      </dgm:prSet>
      <dgm:spPr/>
    </dgm:pt>
  </dgm:ptLst>
  <dgm:cxnLst>
    <dgm:cxn modelId="{0748A823-42E1-4843-8D95-89294E36C6FC}" srcId="{9E785DA9-B7D3-DE45-844D-92851E16DAF2}" destId="{10249C80-5086-394D-8986-0DAAD3F22B92}" srcOrd="0" destOrd="0" parTransId="{13D1C845-BC9B-D342-B3A3-D07C5506F396}" sibTransId="{D427EBB6-8BD9-3244-8194-235DFFD14F31}"/>
    <dgm:cxn modelId="{99D20963-FA2B-004E-9BC2-3BF586EBDD27}" type="presOf" srcId="{9E785DA9-B7D3-DE45-844D-92851E16DAF2}" destId="{FB28777A-D7CD-264E-9B1B-D6FDB87CE602}" srcOrd="0" destOrd="0" presId="urn:microsoft.com/office/officeart/2005/8/layout/vList2"/>
    <dgm:cxn modelId="{1ED8527D-58C6-E84B-BCEA-5AAA13D18D4E}" srcId="{10249C80-5086-394D-8986-0DAAD3F22B92}" destId="{0B8F76EF-11F9-D841-9535-AB71651F7D12}" srcOrd="1" destOrd="0" parTransId="{879D153A-A97D-0F4B-8AE5-EAE99E0EB091}" sibTransId="{170FDF38-E37F-BC48-BA9C-A6E26B6EB651}"/>
    <dgm:cxn modelId="{C4FAC289-22E8-DD4F-B2D4-DFF9027B6CB8}" type="presOf" srcId="{1F9046FB-7574-0A43-B9F0-A2454615C245}" destId="{7F4A7A23-7638-0545-B4DA-60B4A8D9F6F6}" srcOrd="0" destOrd="0" presId="urn:microsoft.com/office/officeart/2005/8/layout/vList2"/>
    <dgm:cxn modelId="{09DBC49C-77A9-D347-BCFB-69816F0CFD57}" type="presOf" srcId="{0B8F76EF-11F9-D841-9535-AB71651F7D12}" destId="{7F4A7A23-7638-0545-B4DA-60B4A8D9F6F6}" srcOrd="0" destOrd="1" presId="urn:microsoft.com/office/officeart/2005/8/layout/vList2"/>
    <dgm:cxn modelId="{F681E2A1-B399-BA4F-94DE-86DE0F404D63}" type="presOf" srcId="{10249C80-5086-394D-8986-0DAAD3F22B92}" destId="{669AAF3C-8FF5-5A40-885E-02044DEFE96D}" srcOrd="0" destOrd="0" presId="urn:microsoft.com/office/officeart/2005/8/layout/vList2"/>
    <dgm:cxn modelId="{782CE5E4-ACEF-684C-920C-4758901121CA}" srcId="{10249C80-5086-394D-8986-0DAAD3F22B92}" destId="{1F9046FB-7574-0A43-B9F0-A2454615C245}" srcOrd="0" destOrd="0" parTransId="{D14D3F77-3B55-1144-965C-5D2870929D3B}" sibTransId="{F44EB893-088F-FC41-AB9A-B861414AF942}"/>
    <dgm:cxn modelId="{0AD86AED-B41A-3646-82D4-162499D0559F}" type="presParOf" srcId="{FB28777A-D7CD-264E-9B1B-D6FDB87CE602}" destId="{669AAF3C-8FF5-5A40-885E-02044DEFE96D}" srcOrd="0" destOrd="0" presId="urn:microsoft.com/office/officeart/2005/8/layout/vList2"/>
    <dgm:cxn modelId="{0D353731-AAB5-8643-A045-8C8BC951A815}" type="presParOf" srcId="{FB28777A-D7CD-264E-9B1B-D6FDB87CE602}" destId="{7F4A7A23-7638-0545-B4DA-60B4A8D9F6F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785DA9-B7D3-DE45-844D-92851E16DAF2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0249C80-5086-394D-8986-0DAAD3F22B92}">
      <dgm:prSet phldrT="[文本]"/>
      <dgm:spPr/>
      <dgm:t>
        <a:bodyPr/>
        <a:lstStyle/>
        <a:p>
          <a:r>
            <a:rPr lang="zh-CN" altLang="en-US" dirty="0"/>
            <a:t>广告特征</a:t>
          </a:r>
        </a:p>
      </dgm:t>
    </dgm:pt>
    <dgm:pt modelId="{13D1C845-BC9B-D342-B3A3-D07C5506F396}" type="parTrans" cxnId="{0748A823-42E1-4843-8D95-89294E36C6FC}">
      <dgm:prSet/>
      <dgm:spPr/>
      <dgm:t>
        <a:bodyPr/>
        <a:lstStyle/>
        <a:p>
          <a:endParaRPr lang="zh-CN" altLang="en-US"/>
        </a:p>
      </dgm:t>
    </dgm:pt>
    <dgm:pt modelId="{D427EBB6-8BD9-3244-8194-235DFFD14F31}" type="sibTrans" cxnId="{0748A823-42E1-4843-8D95-89294E36C6FC}">
      <dgm:prSet/>
      <dgm:spPr/>
      <dgm:t>
        <a:bodyPr/>
        <a:lstStyle/>
        <a:p>
          <a:endParaRPr lang="zh-CN" altLang="en-US"/>
        </a:p>
      </dgm:t>
    </dgm:pt>
    <dgm:pt modelId="{1F9046FB-7574-0A43-B9F0-A2454615C245}">
      <dgm:prSet phldrT="[文本]"/>
      <dgm:spPr/>
      <dgm:t>
        <a:bodyPr/>
        <a:lstStyle/>
        <a:p>
          <a:r>
            <a:rPr lang="zh-CN" altLang="en-US" b="0" i="0" dirty="0">
              <a:latin typeface="SimSun" charset="-122"/>
              <a:ea typeface="SimSun" charset="-122"/>
              <a:cs typeface="SimSun" charset="-122"/>
            </a:rPr>
            <a:t>广告的统计特征，如历史</a:t>
          </a:r>
          <a:r>
            <a:rPr lang="en-US" altLang="zh-CN" b="0" i="0" dirty="0">
              <a:latin typeface="SimSun" charset="-122"/>
              <a:ea typeface="SimSun" charset="-122"/>
              <a:cs typeface="SimSun" charset="-122"/>
            </a:rPr>
            <a:t>CTR</a:t>
          </a:r>
          <a:r>
            <a:rPr lang="zh-CN" altLang="en-US" b="0" i="0" dirty="0">
              <a:latin typeface="SimSun" charset="-122"/>
              <a:ea typeface="SimSun" charset="-122"/>
              <a:cs typeface="SimSun" charset="-122"/>
            </a:rPr>
            <a:t>、</a:t>
          </a:r>
          <a:r>
            <a:rPr lang="en-US" altLang="zh-CN" b="0" i="0" dirty="0">
              <a:latin typeface="SimSun" charset="-122"/>
              <a:ea typeface="SimSun" charset="-122"/>
              <a:cs typeface="SimSun" charset="-122"/>
            </a:rPr>
            <a:t>CVR</a:t>
          </a:r>
          <a:r>
            <a:rPr lang="zh-CN" altLang="en-US" b="0" i="0" dirty="0">
              <a:latin typeface="SimSun" charset="-122"/>
              <a:ea typeface="SimSun" charset="-122"/>
              <a:cs typeface="SimSun" charset="-122"/>
            </a:rPr>
            <a:t>、</a:t>
          </a:r>
          <a:r>
            <a:rPr lang="en-US" altLang="zh-CN" b="0" i="0" dirty="0">
              <a:latin typeface="SimSun" charset="-122"/>
              <a:ea typeface="SimSun" charset="-122"/>
              <a:cs typeface="SimSun" charset="-122"/>
            </a:rPr>
            <a:t>PV</a:t>
          </a:r>
          <a:r>
            <a:rPr lang="zh-CN" altLang="en-US" b="0" i="0" dirty="0">
              <a:latin typeface="SimSun" charset="-122"/>
              <a:ea typeface="SimSun" charset="-122"/>
              <a:cs typeface="SimSun" charset="-122"/>
            </a:rPr>
            <a:t>、</a:t>
          </a:r>
          <a:r>
            <a:rPr lang="en-US" altLang="zh-CN" b="0" i="0" dirty="0">
              <a:latin typeface="SimSun" charset="-122"/>
              <a:ea typeface="SimSun" charset="-122"/>
              <a:cs typeface="SimSun" charset="-122"/>
            </a:rPr>
            <a:t>UV</a:t>
          </a:r>
          <a:r>
            <a:rPr lang="zh-CN" altLang="en-US" b="0" i="0" dirty="0">
              <a:latin typeface="SimSun" charset="-122"/>
              <a:ea typeface="SimSun" charset="-122"/>
              <a:cs typeface="SimSun" charset="-122"/>
            </a:rPr>
            <a:t>、订单量、评分等，广告的本身属性特征</a:t>
          </a:r>
          <a:endParaRPr lang="zh-CN" altLang="en-US" dirty="0">
            <a:latin typeface="SimSun" charset="-122"/>
            <a:ea typeface="SimSun" charset="-122"/>
            <a:cs typeface="SimSun" charset="-122"/>
          </a:endParaRPr>
        </a:p>
      </dgm:t>
    </dgm:pt>
    <dgm:pt modelId="{D14D3F77-3B55-1144-965C-5D2870929D3B}" type="parTrans" cxnId="{782CE5E4-ACEF-684C-920C-4758901121CA}">
      <dgm:prSet/>
      <dgm:spPr/>
      <dgm:t>
        <a:bodyPr/>
        <a:lstStyle/>
        <a:p>
          <a:endParaRPr lang="zh-CN" altLang="en-US"/>
        </a:p>
      </dgm:t>
    </dgm:pt>
    <dgm:pt modelId="{F44EB893-088F-FC41-AB9A-B861414AF942}" type="sibTrans" cxnId="{782CE5E4-ACEF-684C-920C-4758901121CA}">
      <dgm:prSet/>
      <dgm:spPr/>
      <dgm:t>
        <a:bodyPr/>
        <a:lstStyle/>
        <a:p>
          <a:endParaRPr lang="zh-CN" altLang="en-US"/>
        </a:p>
      </dgm:t>
    </dgm:pt>
    <dgm:pt modelId="{FB28777A-D7CD-264E-9B1B-D6FDB87CE602}" type="pres">
      <dgm:prSet presAssocID="{9E785DA9-B7D3-DE45-844D-92851E16DAF2}" presName="linear" presStyleCnt="0">
        <dgm:presLayoutVars>
          <dgm:animLvl val="lvl"/>
          <dgm:resizeHandles val="exact"/>
        </dgm:presLayoutVars>
      </dgm:prSet>
      <dgm:spPr/>
    </dgm:pt>
    <dgm:pt modelId="{669AAF3C-8FF5-5A40-885E-02044DEFE96D}" type="pres">
      <dgm:prSet presAssocID="{10249C80-5086-394D-8986-0DAAD3F22B92}" presName="parentText" presStyleLbl="node1" presStyleIdx="0" presStyleCnt="1" custScaleY="39336" custLinFactNeighborX="3981" custLinFactNeighborY="-14919">
        <dgm:presLayoutVars>
          <dgm:chMax val="0"/>
          <dgm:bulletEnabled val="1"/>
        </dgm:presLayoutVars>
      </dgm:prSet>
      <dgm:spPr/>
    </dgm:pt>
    <dgm:pt modelId="{7F4A7A23-7638-0545-B4DA-60B4A8D9F6F6}" type="pres">
      <dgm:prSet presAssocID="{10249C80-5086-394D-8986-0DAAD3F22B92}" presName="childText" presStyleLbl="revTx" presStyleIdx="0" presStyleCnt="1" custLinFactNeighborY="-24888">
        <dgm:presLayoutVars>
          <dgm:bulletEnabled val="1"/>
        </dgm:presLayoutVars>
      </dgm:prSet>
      <dgm:spPr/>
    </dgm:pt>
  </dgm:ptLst>
  <dgm:cxnLst>
    <dgm:cxn modelId="{0748A823-42E1-4843-8D95-89294E36C6FC}" srcId="{9E785DA9-B7D3-DE45-844D-92851E16DAF2}" destId="{10249C80-5086-394D-8986-0DAAD3F22B92}" srcOrd="0" destOrd="0" parTransId="{13D1C845-BC9B-D342-B3A3-D07C5506F396}" sibTransId="{D427EBB6-8BD9-3244-8194-235DFFD14F31}"/>
    <dgm:cxn modelId="{F67D1E53-8B4C-0F45-8513-D3726BD1393A}" type="presOf" srcId="{9E785DA9-B7D3-DE45-844D-92851E16DAF2}" destId="{FB28777A-D7CD-264E-9B1B-D6FDB87CE602}" srcOrd="0" destOrd="0" presId="urn:microsoft.com/office/officeart/2005/8/layout/vList2"/>
    <dgm:cxn modelId="{67A507BF-6515-F44F-BA6E-96B752A2A569}" type="presOf" srcId="{1F9046FB-7574-0A43-B9F0-A2454615C245}" destId="{7F4A7A23-7638-0545-B4DA-60B4A8D9F6F6}" srcOrd="0" destOrd="0" presId="urn:microsoft.com/office/officeart/2005/8/layout/vList2"/>
    <dgm:cxn modelId="{E51BE4CF-EFCA-E74E-B595-FA10FDC5B4DB}" type="presOf" srcId="{10249C80-5086-394D-8986-0DAAD3F22B92}" destId="{669AAF3C-8FF5-5A40-885E-02044DEFE96D}" srcOrd="0" destOrd="0" presId="urn:microsoft.com/office/officeart/2005/8/layout/vList2"/>
    <dgm:cxn modelId="{782CE5E4-ACEF-684C-920C-4758901121CA}" srcId="{10249C80-5086-394D-8986-0DAAD3F22B92}" destId="{1F9046FB-7574-0A43-B9F0-A2454615C245}" srcOrd="0" destOrd="0" parTransId="{D14D3F77-3B55-1144-965C-5D2870929D3B}" sibTransId="{F44EB893-088F-FC41-AB9A-B861414AF942}"/>
    <dgm:cxn modelId="{5E7EBC68-A4B9-4449-9400-1558A316A7E9}" type="presParOf" srcId="{FB28777A-D7CD-264E-9B1B-D6FDB87CE602}" destId="{669AAF3C-8FF5-5A40-885E-02044DEFE96D}" srcOrd="0" destOrd="0" presId="urn:microsoft.com/office/officeart/2005/8/layout/vList2"/>
    <dgm:cxn modelId="{08698D5B-A716-024F-8698-C64EF3FF8BCE}" type="presParOf" srcId="{FB28777A-D7CD-264E-9B1B-D6FDB87CE602}" destId="{7F4A7A23-7638-0545-B4DA-60B4A8D9F6F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AAF3C-8FF5-5A40-885E-02044DEFE96D}">
      <dsp:nvSpPr>
        <dsp:cNvPr id="0" name=""/>
        <dsp:cNvSpPr/>
      </dsp:nvSpPr>
      <dsp:spPr>
        <a:xfrm>
          <a:off x="0" y="647418"/>
          <a:ext cx="8128000" cy="6480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用户画像</a:t>
          </a:r>
        </a:p>
      </dsp:txBody>
      <dsp:txXfrm>
        <a:off x="31633" y="679051"/>
        <a:ext cx="8064734" cy="584739"/>
      </dsp:txXfrm>
    </dsp:sp>
    <dsp:sp modelId="{7F4A7A23-7638-0545-B4DA-60B4A8D9F6F6}">
      <dsp:nvSpPr>
        <dsp:cNvPr id="0" name=""/>
        <dsp:cNvSpPr/>
      </dsp:nvSpPr>
      <dsp:spPr>
        <a:xfrm>
          <a:off x="0" y="1406511"/>
          <a:ext cx="8128000" cy="3444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 sz="1900" kern="1200" dirty="0">
              <a:latin typeface="SimSun" charset="-122"/>
              <a:ea typeface="SimSun" charset="-122"/>
              <a:cs typeface="SimSun" charset="-122"/>
            </a:rPr>
            <a:t>基于用户历史行为（浏览、点击、下单）和媒体带来的用户数据进行统计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1900" kern="1200" dirty="0"/>
        </a:p>
      </dsp:txBody>
      <dsp:txXfrm>
        <a:off x="0" y="1406511"/>
        <a:ext cx="8128000" cy="3444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AAF3C-8FF5-5A40-885E-02044DEFE96D}">
      <dsp:nvSpPr>
        <dsp:cNvPr id="0" name=""/>
        <dsp:cNvSpPr/>
      </dsp:nvSpPr>
      <dsp:spPr>
        <a:xfrm>
          <a:off x="0" y="66519"/>
          <a:ext cx="8128000" cy="6480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位置</a:t>
          </a:r>
          <a:r>
            <a:rPr lang="en-US" altLang="zh-CN" sz="2400" kern="1200" dirty="0"/>
            <a:t>LBS</a:t>
          </a:r>
          <a:endParaRPr lang="zh-CN" altLang="en-US" sz="2400" kern="1200" dirty="0"/>
        </a:p>
      </dsp:txBody>
      <dsp:txXfrm>
        <a:off x="31633" y="98152"/>
        <a:ext cx="8064734" cy="584739"/>
      </dsp:txXfrm>
    </dsp:sp>
    <dsp:sp modelId="{7F4A7A23-7638-0545-B4DA-60B4A8D9F6F6}">
      <dsp:nvSpPr>
        <dsp:cNvPr id="0" name=""/>
        <dsp:cNvSpPr/>
      </dsp:nvSpPr>
      <dsp:spPr>
        <a:xfrm>
          <a:off x="0" y="772481"/>
          <a:ext cx="8128000" cy="271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 sz="1900" kern="1200" dirty="0">
              <a:latin typeface="SimSun" charset="-122"/>
              <a:ea typeface="SimSun" charset="-122"/>
              <a:cs typeface="SimSun" charset="-122"/>
            </a:rPr>
            <a:t>所在经纬度，呼单地，目的地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1900" kern="1200" dirty="0"/>
        </a:p>
      </dsp:txBody>
      <dsp:txXfrm>
        <a:off x="0" y="772481"/>
        <a:ext cx="8128000" cy="2715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AAF3C-8FF5-5A40-885E-02044DEFE96D}">
      <dsp:nvSpPr>
        <dsp:cNvPr id="0" name=""/>
        <dsp:cNvSpPr/>
      </dsp:nvSpPr>
      <dsp:spPr>
        <a:xfrm>
          <a:off x="0" y="0"/>
          <a:ext cx="8128000" cy="6480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天气</a:t>
          </a:r>
          <a:endParaRPr lang="zh-CN" altLang="en-US" sz="2400" kern="1200" dirty="0"/>
        </a:p>
      </dsp:txBody>
      <dsp:txXfrm>
        <a:off x="31633" y="31633"/>
        <a:ext cx="8064734" cy="584739"/>
      </dsp:txXfrm>
    </dsp:sp>
    <dsp:sp modelId="{7F4A7A23-7638-0545-B4DA-60B4A8D9F6F6}">
      <dsp:nvSpPr>
        <dsp:cNvPr id="0" name=""/>
        <dsp:cNvSpPr/>
      </dsp:nvSpPr>
      <dsp:spPr>
        <a:xfrm>
          <a:off x="0" y="780920"/>
          <a:ext cx="8128000" cy="4173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zh-CN" altLang="en-US" sz="1900" kern="1200" dirty="0">
              <a:latin typeface="SimSun" charset="-122"/>
              <a:ea typeface="SimSun" charset="-122"/>
              <a:cs typeface="SimSun" charset="-122"/>
            </a:rPr>
            <a:t>温度、雨量、雪量、天气现象（大雨、雾霾等）、风力等级等（以小时为单位统计即可）</a:t>
          </a:r>
          <a:endParaRPr lang="zh-CN" alt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zh-CN" altLang="en-US" sz="1900" kern="1200" dirty="0"/>
        </a:p>
      </dsp:txBody>
      <dsp:txXfrm>
        <a:off x="0" y="780920"/>
        <a:ext cx="8128000" cy="4173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AAF3C-8FF5-5A40-885E-02044DEFE96D}">
      <dsp:nvSpPr>
        <dsp:cNvPr id="0" name=""/>
        <dsp:cNvSpPr/>
      </dsp:nvSpPr>
      <dsp:spPr>
        <a:xfrm>
          <a:off x="0" y="206852"/>
          <a:ext cx="8128000" cy="6480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广告特征</a:t>
          </a:r>
        </a:p>
      </dsp:txBody>
      <dsp:txXfrm>
        <a:off x="31633" y="238485"/>
        <a:ext cx="8064734" cy="584739"/>
      </dsp:txXfrm>
    </dsp:sp>
    <dsp:sp modelId="{7F4A7A23-7638-0545-B4DA-60B4A8D9F6F6}">
      <dsp:nvSpPr>
        <dsp:cNvPr id="0" name=""/>
        <dsp:cNvSpPr/>
      </dsp:nvSpPr>
      <dsp:spPr>
        <a:xfrm>
          <a:off x="0" y="919215"/>
          <a:ext cx="8128000" cy="3179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b="0" i="0" kern="1200" dirty="0">
              <a:latin typeface="SimSun" charset="-122"/>
              <a:ea typeface="SimSun" charset="-122"/>
              <a:cs typeface="SimSun" charset="-122"/>
            </a:rPr>
            <a:t>广告的统计特征，如历史</a:t>
          </a:r>
          <a:r>
            <a:rPr lang="en-US" altLang="zh-CN" sz="1900" b="0" i="0" kern="1200" dirty="0">
              <a:latin typeface="SimSun" charset="-122"/>
              <a:ea typeface="SimSun" charset="-122"/>
              <a:cs typeface="SimSun" charset="-122"/>
            </a:rPr>
            <a:t>CTR</a:t>
          </a:r>
          <a:r>
            <a:rPr lang="zh-CN" altLang="en-US" sz="1900" b="0" i="0" kern="1200" dirty="0">
              <a:latin typeface="SimSun" charset="-122"/>
              <a:ea typeface="SimSun" charset="-122"/>
              <a:cs typeface="SimSun" charset="-122"/>
            </a:rPr>
            <a:t>、</a:t>
          </a:r>
          <a:r>
            <a:rPr lang="en-US" altLang="zh-CN" sz="1900" b="0" i="0" kern="1200" dirty="0">
              <a:latin typeface="SimSun" charset="-122"/>
              <a:ea typeface="SimSun" charset="-122"/>
              <a:cs typeface="SimSun" charset="-122"/>
            </a:rPr>
            <a:t>CVR</a:t>
          </a:r>
          <a:r>
            <a:rPr lang="zh-CN" altLang="en-US" sz="1900" b="0" i="0" kern="1200" dirty="0">
              <a:latin typeface="SimSun" charset="-122"/>
              <a:ea typeface="SimSun" charset="-122"/>
              <a:cs typeface="SimSun" charset="-122"/>
            </a:rPr>
            <a:t>、</a:t>
          </a:r>
          <a:r>
            <a:rPr lang="en-US" altLang="zh-CN" sz="1900" b="0" i="0" kern="1200" dirty="0">
              <a:latin typeface="SimSun" charset="-122"/>
              <a:ea typeface="SimSun" charset="-122"/>
              <a:cs typeface="SimSun" charset="-122"/>
            </a:rPr>
            <a:t>PV</a:t>
          </a:r>
          <a:r>
            <a:rPr lang="zh-CN" altLang="en-US" sz="1900" b="0" i="0" kern="1200" dirty="0">
              <a:latin typeface="SimSun" charset="-122"/>
              <a:ea typeface="SimSun" charset="-122"/>
              <a:cs typeface="SimSun" charset="-122"/>
            </a:rPr>
            <a:t>、</a:t>
          </a:r>
          <a:r>
            <a:rPr lang="en-US" altLang="zh-CN" sz="1900" b="0" i="0" kern="1200" dirty="0">
              <a:latin typeface="SimSun" charset="-122"/>
              <a:ea typeface="SimSun" charset="-122"/>
              <a:cs typeface="SimSun" charset="-122"/>
            </a:rPr>
            <a:t>UV</a:t>
          </a:r>
          <a:r>
            <a:rPr lang="zh-CN" altLang="en-US" sz="1900" b="0" i="0" kern="1200" dirty="0">
              <a:latin typeface="SimSun" charset="-122"/>
              <a:ea typeface="SimSun" charset="-122"/>
              <a:cs typeface="SimSun" charset="-122"/>
            </a:rPr>
            <a:t>、订单量、评分等，广告的本身属性特征</a:t>
          </a:r>
          <a:endParaRPr lang="zh-CN" altLang="en-US" sz="1900" kern="1200" dirty="0">
            <a:latin typeface="SimSun" charset="-122"/>
            <a:ea typeface="SimSun" charset="-122"/>
            <a:cs typeface="SimSun" charset="-122"/>
          </a:endParaRPr>
        </a:p>
      </dsp:txBody>
      <dsp:txXfrm>
        <a:off x="0" y="919215"/>
        <a:ext cx="8128000" cy="3179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AD8C8-AA1E-9B45-956B-81F820579C6A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66AD-B55B-A043-B13F-1444C262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69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57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3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此外，我们还需要并行化训练，因为单机不可能处理这么大的数据量。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17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42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我们抽取一段时间的用户点击历史数据，来挖掘用户兴趣与广告商户分类的关联关系。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实时天气情况对用户有一定影响。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广告中加入天气创意。转成文本匹配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用户的短期偏好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1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91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8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82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关于模型，刚才提到分为线性和非线性，线性模型中最典型的就是 </a:t>
            </a:r>
            <a:r>
              <a:rPr lang="en-US" altLang="zh-CN" dirty="0"/>
              <a:t>LR</a:t>
            </a:r>
            <a:r>
              <a:rPr lang="zh-CN" altLang="en-US" dirty="0"/>
              <a:t>，逻辑斯特回归，这个模型比较简单，它的公式大概是一个权重分量</a:t>
            </a:r>
            <a:r>
              <a:rPr lang="en-US" altLang="zh-CN" dirty="0"/>
              <a:t>×</a:t>
            </a:r>
            <a:r>
              <a:rPr lang="zh-CN" altLang="en-US" dirty="0"/>
              <a:t>特征分量</a:t>
            </a:r>
            <a:r>
              <a:rPr lang="en-US" altLang="zh-CN" dirty="0"/>
              <a:t>+</a:t>
            </a:r>
            <a:r>
              <a:rPr lang="zh-CN" altLang="en-US" dirty="0"/>
              <a:t>偏置，而后再做一个变换得到最终结果，它比较简单，比较适合处理离散特征，而且稳定性比较好。但它有一个缺点，</a:t>
            </a:r>
            <a:r>
              <a:rPr lang="en-US" altLang="zh-CN" dirty="0"/>
              <a:t>LR </a:t>
            </a:r>
            <a:r>
              <a:rPr lang="zh-CN" altLang="en-US" dirty="0"/>
              <a:t>本身没法做特征交叉，只能通过线下分析，尝试两种特征的交叉是否可以改善线下指标，这样才能得到比较好的结果。这件事情很多公司都有自动化的学习平台，会自动进行特征的交叉并评估哪个特征比较好，尽管如此，这些工作还是比较耗时间的。</a:t>
            </a:r>
          </a:p>
          <a:p>
            <a:r>
              <a:rPr lang="zh-CN" altLang="en-US" dirty="0"/>
              <a:t>非线性模型有特别明显的优点，能够自动学习特征之间的交叉关系，如哪两个特征交叉在一起比较好，模型会帮你实现。比如说 </a:t>
            </a:r>
            <a:r>
              <a:rPr lang="en-US" altLang="zh-CN" dirty="0"/>
              <a:t>DNN </a:t>
            </a:r>
            <a:r>
              <a:rPr lang="zh-CN" altLang="en-US" dirty="0"/>
              <a:t>输入 </a:t>
            </a:r>
            <a:r>
              <a:rPr lang="en-US" altLang="zh-CN" dirty="0"/>
              <a:t>100 </a:t>
            </a:r>
            <a:r>
              <a:rPr lang="zh-CN" altLang="en-US" dirty="0"/>
              <a:t>维特征，隐藏层中每层都有交叉关联。如果两个特征之间有很强的依赖关系，且对结果有影响的话，在权重分量上会有相应的侧重，最后会达到特征自动交叉的目的，这就是为什么 </a:t>
            </a:r>
            <a:r>
              <a:rPr lang="en-US" altLang="zh-CN" dirty="0"/>
              <a:t>DNN </a:t>
            </a:r>
            <a:r>
              <a:rPr lang="zh-CN" altLang="en-US" dirty="0"/>
              <a:t>出来之后用户非常广泛的原因。像刚才 </a:t>
            </a:r>
            <a:r>
              <a:rPr lang="en-US" altLang="zh-CN" dirty="0"/>
              <a:t>LR </a:t>
            </a:r>
            <a:r>
              <a:rPr lang="zh-CN" altLang="en-US" dirty="0"/>
              <a:t>这种特征组合，非常耗费人力和精力，可能一个公司一个特征组有几个人或十几个人，都在做这件事情，大家都在研究哪些特征会好，或者交叉在一起会好。但如果用非线性模型的话就会相对规避这一点，从这一点来看它比较适合做新领域的探索，可能效果会好一些。</a:t>
            </a:r>
          </a:p>
          <a:p>
            <a:r>
              <a:rPr lang="zh-CN" altLang="en-US" dirty="0"/>
              <a:t>但因为有上面优点的存在，它就会有一些缺点，模型比较复杂，计算比较耗时。这点对于在线计算任务就比较关键一些，像做广告</a:t>
            </a:r>
            <a:r>
              <a:rPr lang="en-US" altLang="zh-CN" dirty="0"/>
              <a:t>CTR</a:t>
            </a:r>
            <a:r>
              <a:rPr lang="zh-CN" altLang="en-US" dirty="0"/>
              <a:t>预估，每天有几亿次查询，每次查询有成百上千条广告需要处理，查询配对在千亿量级，对计算资源的要求非常高。如果模型太复杂的话，就需要把计算资源扩充一些，买机器这些都要考虑，最后收益怎么样，到底值不值得，这是比较有风险的一点。</a:t>
            </a:r>
          </a:p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1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上边提到，因为每个模型都有优点，比如说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模型最突出的优点是简单、可靠、文本类特征处理比较好，但又不具备交叉能力；而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有这种能力，但没有前边说的优点，怎么把它们融合在一起呢？因此会用到模型融合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66AD-B55B-A043-B13F-1444C26259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3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" y="-1"/>
            <a:ext cx="12189041" cy="68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5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19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28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8064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49252"/>
            <a:ext cx="10515600" cy="49277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0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52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62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3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59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2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34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25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975EE-9667-4AAE-8D00-158E2E4FBDA5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C88A7-58DB-4009-9E1F-57D7EC8A70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33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93669"/>
            <a:ext cx="9144000" cy="1184774"/>
          </a:xfrm>
        </p:spPr>
        <p:txBody>
          <a:bodyPr>
            <a:no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</a:rPr>
              <a:t>联邦学习：概念和应用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96937" y="4141148"/>
            <a:ext cx="9144000" cy="1655762"/>
          </a:xfrm>
        </p:spPr>
        <p:txBody>
          <a:bodyPr/>
          <a:lstStyle/>
          <a:p>
            <a:r>
              <a:rPr lang="zh-CN" altLang="en-CN" dirty="0"/>
              <a:t>陈灿</a:t>
            </a:r>
            <a:endParaRPr lang="en-US" altLang="zh-CN" dirty="0"/>
          </a:p>
          <a:p>
            <a:r>
              <a:rPr lang="en-US" altLang="zh-CN" dirty="0"/>
              <a:t>2021-08-16</a:t>
            </a:r>
            <a:endParaRPr lang="zh-CN" altLang="en-US" dirty="0"/>
          </a:p>
        </p:txBody>
      </p:sp>
      <p:pic>
        <p:nvPicPr>
          <p:cNvPr id="4" name="所有logo（线上RGB）-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8" y="5537054"/>
            <a:ext cx="1593976" cy="519712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125B972-94AC-F647-90F8-91302368BC71}"/>
              </a:ext>
            </a:extLst>
          </p:cNvPr>
          <p:cNvSpPr txBox="1">
            <a:spLocks/>
          </p:cNvSpPr>
          <p:nvPr/>
        </p:nvSpPr>
        <p:spPr>
          <a:xfrm>
            <a:off x="3942522" y="2380587"/>
            <a:ext cx="9144000" cy="1184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Federated Machine Learning- Concept and Applications</a:t>
            </a:r>
            <a:r>
              <a:rPr lang="zh-CN" altLang="en-US" sz="2000" b="1" dirty="0"/>
              <a:t> 论文分享</a:t>
            </a:r>
            <a:br>
              <a:rPr lang="en-US" sz="2000" dirty="0"/>
            </a:br>
            <a:endParaRPr lang="zh-CN" alt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440" y="280720"/>
            <a:ext cx="10515600" cy="67806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CTR</a:t>
            </a:r>
            <a:r>
              <a:rPr kumimoji="1" lang="zh-CN" altLang="en-US" dirty="0"/>
              <a:t>预估</a:t>
            </a:r>
          </a:p>
        </p:txBody>
      </p:sp>
      <p:sp>
        <p:nvSpPr>
          <p:cNvPr id="5" name="矩形 4"/>
          <p:cNvSpPr/>
          <p:nvPr/>
        </p:nvSpPr>
        <p:spPr>
          <a:xfrm>
            <a:off x="1395047" y="1926101"/>
            <a:ext cx="1280160" cy="6611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6160" y="1926100"/>
            <a:ext cx="1280160" cy="6611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91158" y="1926099"/>
            <a:ext cx="1280160" cy="6611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568164" y="2234416"/>
            <a:ext cx="1632444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610667" y="4300846"/>
            <a:ext cx="1280160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659318" y="3060672"/>
            <a:ext cx="1280160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525684" y="6048198"/>
            <a:ext cx="1635363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610667" y="5192385"/>
            <a:ext cx="1280160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791158" y="3936899"/>
            <a:ext cx="1280160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791158" y="2959197"/>
            <a:ext cx="1280160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791158" y="4861794"/>
            <a:ext cx="1280160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855590" y="3129391"/>
            <a:ext cx="1468901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869074" y="3950968"/>
            <a:ext cx="1455417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869074" y="4753853"/>
            <a:ext cx="1455417" cy="661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6" name="组 95"/>
          <p:cNvGrpSpPr/>
          <p:nvPr/>
        </p:nvGrpSpPr>
        <p:grpSpPr>
          <a:xfrm>
            <a:off x="5156107" y="801207"/>
            <a:ext cx="1402079" cy="661181"/>
            <a:chOff x="4703299" y="872408"/>
            <a:chExt cx="1402079" cy="661181"/>
          </a:xfrm>
        </p:grpSpPr>
        <p:sp>
          <p:nvSpPr>
            <p:cNvPr id="4" name="矩形 3"/>
            <p:cNvSpPr/>
            <p:nvPr/>
          </p:nvSpPr>
          <p:spPr>
            <a:xfrm>
              <a:off x="4703299" y="872408"/>
              <a:ext cx="1280160" cy="66118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703299" y="972165"/>
              <a:ext cx="1402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latin typeface="SimSun" charset="-122"/>
                  <a:ea typeface="SimSun" charset="-122"/>
                  <a:cs typeface="SimSun" charset="-122"/>
                </a:rPr>
                <a:t>CTR</a:t>
              </a: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预估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650612" y="2025856"/>
            <a:ext cx="1402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平台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758422" y="2039240"/>
            <a:ext cx="1402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模型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987514" y="2025855"/>
            <a:ext cx="1402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数据</a:t>
            </a:r>
          </a:p>
        </p:txBody>
      </p:sp>
      <p:grpSp>
        <p:nvGrpSpPr>
          <p:cNvPr id="48" name="组 47"/>
          <p:cNvGrpSpPr/>
          <p:nvPr/>
        </p:nvGrpSpPr>
        <p:grpSpPr>
          <a:xfrm>
            <a:off x="1393294" y="2954545"/>
            <a:ext cx="1280160" cy="661181"/>
            <a:chOff x="1385669" y="2769575"/>
            <a:chExt cx="1280160" cy="661181"/>
          </a:xfrm>
        </p:grpSpPr>
        <p:sp>
          <p:nvSpPr>
            <p:cNvPr id="9" name="矩形 8"/>
            <p:cNvSpPr/>
            <p:nvPr/>
          </p:nvSpPr>
          <p:spPr>
            <a:xfrm>
              <a:off x="1385669" y="2769575"/>
              <a:ext cx="1280160" cy="6611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743222" y="2859119"/>
              <a:ext cx="701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latin typeface="SimSun" charset="-122"/>
                  <a:ea typeface="SimSun" charset="-122"/>
                  <a:cs typeface="SimSun" charset="-122"/>
                </a:rPr>
                <a:t>MPI</a:t>
              </a:r>
              <a:endParaRPr kumimoji="1" lang="zh-CN" altLang="en-US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</p:grpSp>
      <p:grpSp>
        <p:nvGrpSpPr>
          <p:cNvPr id="49" name="组 48"/>
          <p:cNvGrpSpPr/>
          <p:nvPr/>
        </p:nvGrpSpPr>
        <p:grpSpPr>
          <a:xfrm>
            <a:off x="1385377" y="3956613"/>
            <a:ext cx="1468897" cy="661181"/>
            <a:chOff x="1385669" y="3620378"/>
            <a:chExt cx="1468897" cy="661181"/>
          </a:xfrm>
        </p:grpSpPr>
        <p:sp>
          <p:nvSpPr>
            <p:cNvPr id="10" name="矩形 9"/>
            <p:cNvSpPr/>
            <p:nvPr/>
          </p:nvSpPr>
          <p:spPr>
            <a:xfrm>
              <a:off x="1385669" y="3620378"/>
              <a:ext cx="1280160" cy="6611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447800" y="3732487"/>
              <a:ext cx="1406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>
                  <a:latin typeface="SimSun" charset="-122"/>
                  <a:ea typeface="SimSun" charset="-122"/>
                  <a:cs typeface="SimSun" charset="-122"/>
                </a:rPr>
                <a:t>Xgboost</a:t>
              </a:r>
              <a:endParaRPr kumimoji="1" lang="zh-CN" altLang="en-US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1371022" y="4979488"/>
            <a:ext cx="1615448" cy="661181"/>
            <a:chOff x="1385669" y="4399670"/>
            <a:chExt cx="1615448" cy="661181"/>
          </a:xfrm>
        </p:grpSpPr>
        <p:sp>
          <p:nvSpPr>
            <p:cNvPr id="11" name="矩形 10"/>
            <p:cNvSpPr/>
            <p:nvPr/>
          </p:nvSpPr>
          <p:spPr>
            <a:xfrm>
              <a:off x="1385669" y="4399670"/>
              <a:ext cx="1280160" cy="6611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94351" y="4515108"/>
              <a:ext cx="14067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>
                  <a:latin typeface="SimSun" charset="-122"/>
                  <a:ea typeface="SimSun" charset="-122"/>
                  <a:cs typeface="SimSun" charset="-122"/>
                </a:rPr>
                <a:t>MXNET</a:t>
              </a:r>
              <a:endParaRPr kumimoji="1" lang="zh-CN" altLang="en-US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1211589" y="5930216"/>
            <a:ext cx="1763160" cy="661181"/>
            <a:chOff x="1237957" y="5210321"/>
            <a:chExt cx="1763160" cy="661181"/>
          </a:xfrm>
        </p:grpSpPr>
        <p:sp>
          <p:nvSpPr>
            <p:cNvPr id="12" name="矩形 11"/>
            <p:cNvSpPr/>
            <p:nvPr/>
          </p:nvSpPr>
          <p:spPr>
            <a:xfrm>
              <a:off x="1237957" y="5210321"/>
              <a:ext cx="1763160" cy="6611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237957" y="5288280"/>
              <a:ext cx="1763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>
                  <a:latin typeface="SimSun" charset="-122"/>
                  <a:ea typeface="SimSun" charset="-122"/>
                  <a:cs typeface="SimSun" charset="-122"/>
                </a:rPr>
                <a:t>Tensorflow</a:t>
              </a:r>
              <a:endParaRPr kumimoji="1" lang="zh-CN" altLang="en-US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3256963" y="3825204"/>
            <a:ext cx="2082022" cy="661181"/>
            <a:chOff x="3261357" y="3695024"/>
            <a:chExt cx="2082022" cy="661181"/>
          </a:xfrm>
        </p:grpSpPr>
        <p:sp>
          <p:nvSpPr>
            <p:cNvPr id="15" name="矩形 14"/>
            <p:cNvSpPr/>
            <p:nvPr/>
          </p:nvSpPr>
          <p:spPr>
            <a:xfrm>
              <a:off x="3339908" y="3695024"/>
              <a:ext cx="1820593" cy="66118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261357" y="3771881"/>
              <a:ext cx="2082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非线性</a:t>
              </a:r>
              <a:r>
                <a:rPr kumimoji="1" lang="en-US" altLang="zh-CN" sz="2400" dirty="0">
                  <a:latin typeface="SimSun" charset="-122"/>
                  <a:ea typeface="SimSun" charset="-122"/>
                  <a:cs typeface="SimSun" charset="-122"/>
                </a:rPr>
                <a:t>(GBDT)</a:t>
              </a:r>
              <a:endParaRPr kumimoji="1" lang="zh-CN" altLang="en-US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</p:grpSp>
      <p:grpSp>
        <p:nvGrpSpPr>
          <p:cNvPr id="69" name="组 68"/>
          <p:cNvGrpSpPr/>
          <p:nvPr/>
        </p:nvGrpSpPr>
        <p:grpSpPr>
          <a:xfrm>
            <a:off x="3424309" y="2935452"/>
            <a:ext cx="1547449" cy="3230063"/>
            <a:chOff x="3451283" y="2766204"/>
            <a:chExt cx="1547449" cy="3230063"/>
          </a:xfrm>
        </p:grpSpPr>
        <p:grpSp>
          <p:nvGrpSpPr>
            <p:cNvPr id="45" name="组 44"/>
            <p:cNvGrpSpPr/>
            <p:nvPr/>
          </p:nvGrpSpPr>
          <p:grpSpPr>
            <a:xfrm>
              <a:off x="3566160" y="2766204"/>
              <a:ext cx="1411455" cy="661181"/>
              <a:chOff x="3566160" y="2766204"/>
              <a:chExt cx="1411455" cy="66118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566160" y="2766204"/>
                <a:ext cx="1280160" cy="66118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3570849" y="2867132"/>
                <a:ext cx="1406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SimSun" charset="-122"/>
                    <a:ea typeface="SimSun" charset="-122"/>
                    <a:cs typeface="SimSun" charset="-122"/>
                  </a:rPr>
                  <a:t>线性</a:t>
                </a:r>
                <a:r>
                  <a:rPr kumimoji="1" lang="en-US" altLang="zh-CN" sz="2400" dirty="0">
                    <a:latin typeface="SimSun" charset="-122"/>
                    <a:ea typeface="SimSun" charset="-122"/>
                    <a:cs typeface="SimSun" charset="-122"/>
                  </a:rPr>
                  <a:t>(LR)</a:t>
                </a: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p:grpSp>
        <p:grpSp>
          <p:nvGrpSpPr>
            <p:cNvPr id="46" name="组 45"/>
            <p:cNvGrpSpPr/>
            <p:nvPr/>
          </p:nvGrpSpPr>
          <p:grpSpPr>
            <a:xfrm>
              <a:off x="3451283" y="4515055"/>
              <a:ext cx="1547449" cy="661181"/>
              <a:chOff x="3476478" y="4476405"/>
              <a:chExt cx="1547449" cy="66118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3476478" y="4476405"/>
                <a:ext cx="1547449" cy="66118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3522503" y="4598080"/>
                <a:ext cx="1406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SimSun" charset="-122"/>
                    <a:ea typeface="SimSun" charset="-122"/>
                    <a:cs typeface="SimSun" charset="-122"/>
                  </a:rPr>
                  <a:t>深度</a:t>
                </a:r>
                <a:r>
                  <a:rPr kumimoji="1" lang="en-US" altLang="zh-CN" sz="2400" dirty="0">
                    <a:latin typeface="SimSun" charset="-122"/>
                    <a:ea typeface="SimSun" charset="-122"/>
                    <a:cs typeface="SimSun" charset="-122"/>
                  </a:rPr>
                  <a:t>(DNN)</a:t>
                </a: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p:grpSp>
        <p:grpSp>
          <p:nvGrpSpPr>
            <p:cNvPr id="47" name="组 46"/>
            <p:cNvGrpSpPr/>
            <p:nvPr/>
          </p:nvGrpSpPr>
          <p:grpSpPr>
            <a:xfrm>
              <a:off x="3530729" y="5335086"/>
              <a:ext cx="1422856" cy="661181"/>
              <a:chOff x="3486767" y="5293301"/>
              <a:chExt cx="1422856" cy="66118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3486767" y="5293301"/>
                <a:ext cx="1359553" cy="66118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3502857" y="5426766"/>
                <a:ext cx="14067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SimSun" charset="-122"/>
                    <a:ea typeface="SimSun" charset="-122"/>
                    <a:cs typeface="SimSun" charset="-122"/>
                  </a:rPr>
                  <a:t>融合模型</a:t>
                </a: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p:grpSp>
      </p:grpSp>
      <p:sp>
        <p:nvSpPr>
          <p:cNvPr id="41" name="文本框 40"/>
          <p:cNvSpPr txBox="1"/>
          <p:nvPr/>
        </p:nvSpPr>
        <p:spPr>
          <a:xfrm>
            <a:off x="5639983" y="4399670"/>
            <a:ext cx="1406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SimSun" charset="-122"/>
                <a:ea typeface="SimSun" charset="-122"/>
                <a:cs typeface="SimSun" charset="-122"/>
              </a:rPr>
              <a:t>Bagging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876785" y="5288279"/>
            <a:ext cx="1406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latin typeface="SimSun" charset="-122"/>
                <a:ea typeface="SimSun" charset="-122"/>
                <a:cs typeface="SimSun" charset="-122"/>
              </a:rPr>
              <a:t>级联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607748" y="6147955"/>
            <a:ext cx="163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SimSun" charset="-122"/>
                <a:ea typeface="SimSun" charset="-122"/>
                <a:cs typeface="SimSun" charset="-122"/>
              </a:rPr>
              <a:t>Wide&amp;Deep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543855" y="2347556"/>
            <a:ext cx="1763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实时</a:t>
            </a:r>
            <a:r>
              <a:rPr kumimoji="1" lang="en-US" altLang="zh-CN" sz="2400" dirty="0">
                <a:latin typeface="SimSun" charset="-122"/>
                <a:ea typeface="SimSun" charset="-122"/>
                <a:cs typeface="SimSun" charset="-122"/>
              </a:rPr>
              <a:t>(FTRL)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28011" y="3159653"/>
            <a:ext cx="1763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>
                <a:latin typeface="SimSun" charset="-122"/>
                <a:ea typeface="SimSun" charset="-122"/>
                <a:cs typeface="SimSun" charset="-122"/>
              </a:rPr>
              <a:t>FM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030311" y="3059738"/>
            <a:ext cx="1402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去噪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027372" y="4024720"/>
            <a:ext cx="1402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特征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7741926" y="4979488"/>
            <a:ext cx="163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latin typeface="SimSun" charset="-122"/>
                <a:ea typeface="SimSun" charset="-122"/>
                <a:cs typeface="SimSun" charset="-122"/>
              </a:rPr>
              <a:t>训练数据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850312" y="4053390"/>
            <a:ext cx="167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latin typeface="SimSun" charset="-122"/>
                <a:ea typeface="SimSun" charset="-122"/>
                <a:cs typeface="SimSun" charset="-122"/>
              </a:rPr>
              <a:t>特征选择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900726" y="3241928"/>
            <a:ext cx="167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>
                <a:latin typeface="SimSun" charset="-122"/>
                <a:ea typeface="SimSun" charset="-122"/>
                <a:cs typeface="SimSun" charset="-122"/>
              </a:rPr>
              <a:t>特征设计</a:t>
            </a:r>
            <a:endParaRPr kumimoji="1" lang="zh-CN" altLang="en-US" sz="24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859692" y="4845645"/>
            <a:ext cx="167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Sun" charset="-122"/>
                <a:ea typeface="SimSun" charset="-122"/>
                <a:cs typeface="SimSun" charset="-122"/>
              </a:rPr>
              <a:t>特征组合</a:t>
            </a:r>
          </a:p>
        </p:txBody>
      </p:sp>
      <p:sp>
        <p:nvSpPr>
          <p:cNvPr id="68" name="下箭头 67"/>
          <p:cNvSpPr/>
          <p:nvPr/>
        </p:nvSpPr>
        <p:spPr>
          <a:xfrm>
            <a:off x="1920832" y="2587280"/>
            <a:ext cx="287795" cy="36940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4103377" y="2587280"/>
            <a:ext cx="285744" cy="34817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2" name="直线连接符 71"/>
          <p:cNvCxnSpPr>
            <a:endCxn id="18" idx="1"/>
          </p:cNvCxnSpPr>
          <p:nvPr/>
        </p:nvCxnSpPr>
        <p:spPr>
          <a:xfrm flipV="1">
            <a:off x="4819346" y="2565007"/>
            <a:ext cx="748818" cy="709914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/>
          <p:cNvCxnSpPr/>
          <p:nvPr/>
        </p:nvCxnSpPr>
        <p:spPr>
          <a:xfrm flipV="1">
            <a:off x="4861875" y="4645030"/>
            <a:ext cx="776058" cy="113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/>
          <p:cNvCxnSpPr>
            <a:endCxn id="22" idx="1"/>
          </p:cNvCxnSpPr>
          <p:nvPr/>
        </p:nvCxnSpPr>
        <p:spPr>
          <a:xfrm flipV="1">
            <a:off x="4857767" y="5522976"/>
            <a:ext cx="752900" cy="239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/>
          <p:cNvCxnSpPr>
            <a:endCxn id="20" idx="1"/>
          </p:cNvCxnSpPr>
          <p:nvPr/>
        </p:nvCxnSpPr>
        <p:spPr>
          <a:xfrm>
            <a:off x="4819346" y="3285135"/>
            <a:ext cx="839972" cy="10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/>
          <p:cNvCxnSpPr>
            <a:endCxn id="21" idx="1"/>
          </p:cNvCxnSpPr>
          <p:nvPr/>
        </p:nvCxnSpPr>
        <p:spPr>
          <a:xfrm>
            <a:off x="4857767" y="5775610"/>
            <a:ext cx="667917" cy="603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下箭头 88"/>
          <p:cNvSpPr/>
          <p:nvPr/>
        </p:nvSpPr>
        <p:spPr>
          <a:xfrm>
            <a:off x="8328074" y="2587280"/>
            <a:ext cx="233585" cy="34817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1" name="直线连接符 90"/>
          <p:cNvCxnSpPr>
            <a:endCxn id="26" idx="1"/>
          </p:cNvCxnSpPr>
          <p:nvPr/>
        </p:nvCxnSpPr>
        <p:spPr>
          <a:xfrm flipV="1">
            <a:off x="9071318" y="3459982"/>
            <a:ext cx="784272" cy="839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/>
          <p:cNvCxnSpPr>
            <a:endCxn id="57" idx="1"/>
          </p:cNvCxnSpPr>
          <p:nvPr/>
        </p:nvCxnSpPr>
        <p:spPr>
          <a:xfrm flipV="1">
            <a:off x="9071318" y="4284223"/>
            <a:ext cx="778994" cy="15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/>
          <p:cNvCxnSpPr>
            <a:endCxn id="59" idx="1"/>
          </p:cNvCxnSpPr>
          <p:nvPr/>
        </p:nvCxnSpPr>
        <p:spPr>
          <a:xfrm>
            <a:off x="9071318" y="4299554"/>
            <a:ext cx="788374" cy="776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/>
          <p:cNvCxnSpPr>
            <a:stCxn id="4" idx="2"/>
            <a:endCxn id="5" idx="0"/>
          </p:cNvCxnSpPr>
          <p:nvPr/>
        </p:nvCxnSpPr>
        <p:spPr>
          <a:xfrm flipH="1">
            <a:off x="2035127" y="1462388"/>
            <a:ext cx="3761060" cy="463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/>
          <p:cNvCxnSpPr>
            <a:stCxn id="4" idx="2"/>
            <a:endCxn id="6" idx="0"/>
          </p:cNvCxnSpPr>
          <p:nvPr/>
        </p:nvCxnSpPr>
        <p:spPr>
          <a:xfrm flipH="1">
            <a:off x="4206240" y="1462388"/>
            <a:ext cx="1589947" cy="46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/>
          <p:cNvCxnSpPr>
            <a:stCxn id="4" idx="2"/>
            <a:endCxn id="7" idx="0"/>
          </p:cNvCxnSpPr>
          <p:nvPr/>
        </p:nvCxnSpPr>
        <p:spPr>
          <a:xfrm>
            <a:off x="5796187" y="1462388"/>
            <a:ext cx="2635051" cy="463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2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6508" y="308855"/>
            <a:ext cx="10515600" cy="678064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特征设计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508" y="1463234"/>
            <a:ext cx="2895600" cy="2616200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1512273" y="1786597"/>
            <a:ext cx="8897819" cy="3169497"/>
            <a:chOff x="1512273" y="2028390"/>
            <a:chExt cx="8719625" cy="2927704"/>
          </a:xfrm>
        </p:grpSpPr>
        <p:cxnSp>
          <p:nvCxnSpPr>
            <p:cNvPr id="6" name="直线连接符 5"/>
            <p:cNvCxnSpPr/>
            <p:nvPr/>
          </p:nvCxnSpPr>
          <p:spPr>
            <a:xfrm>
              <a:off x="1927271" y="2658793"/>
              <a:ext cx="1885071" cy="0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/>
            <p:cNvCxnSpPr/>
            <p:nvPr/>
          </p:nvCxnSpPr>
          <p:spPr>
            <a:xfrm>
              <a:off x="7692685" y="2658793"/>
              <a:ext cx="1885071" cy="0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927272" y="2028390"/>
              <a:ext cx="1885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 dirty="0">
                  <a:latin typeface="SimSun" charset="-122"/>
                  <a:ea typeface="SimSun" charset="-122"/>
                  <a:cs typeface="SimSun" charset="-122"/>
                </a:rPr>
                <a:t>离散特征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76273" y="2028390"/>
              <a:ext cx="19014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b="1" dirty="0">
                  <a:latin typeface="SimSun" charset="-122"/>
                  <a:ea typeface="SimSun" charset="-122"/>
                  <a:cs typeface="SimSun" charset="-122"/>
                </a:rPr>
                <a:t>连续特征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12273" y="3017102"/>
              <a:ext cx="27150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容易设计：刻画细致、特征稀疏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特征量巨大：模型复杂度受限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516833" y="3017102"/>
              <a:ext cx="27150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需要仔细设计：定长、特征稠密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特征量相对较小：可以使用多种模型训练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87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特征选择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b="1" dirty="0"/>
              <a:t>迭代选取方式</a:t>
            </a:r>
            <a:endParaRPr lang="en-US" altLang="zh-CN" b="1" dirty="0"/>
          </a:p>
          <a:p>
            <a:pPr>
              <a:lnSpc>
                <a:spcPct val="140000"/>
              </a:lnSpc>
            </a:pPr>
            <a:r>
              <a:rPr lang="zh-CN" altLang="en-US" b="1" dirty="0"/>
              <a:t>穷举后用卡方检验筛特征</a:t>
            </a:r>
            <a:endParaRPr lang="en-US" altLang="zh-CN" b="1" dirty="0"/>
          </a:p>
          <a:p>
            <a:pPr>
              <a:lnSpc>
                <a:spcPct val="140000"/>
              </a:lnSpc>
            </a:pPr>
            <a:r>
              <a:rPr lang="zh-CN" altLang="en-US" b="1" dirty="0"/>
              <a:t>循环特征消减和特征重要性评级</a:t>
            </a:r>
            <a:endParaRPr lang="en-US" altLang="zh-CN" b="1" dirty="0"/>
          </a:p>
          <a:p>
            <a:pPr lvl="1">
              <a:lnSpc>
                <a:spcPct val="140000"/>
              </a:lnSpc>
              <a:spcAft>
                <a:spcPts val="600"/>
              </a:spcAft>
              <a:buFont typeface="Wingdings" charset="2"/>
              <a:buChar char="Ø"/>
            </a:pPr>
            <a:r>
              <a:rPr lang="zh-CN" altLang="en-US" dirty="0"/>
              <a:t>循环特征消减：循环地移除变量和建立模型，通过模型的准确率来评估变量对模型的贡献。</a:t>
            </a:r>
            <a:endParaRPr lang="en-US" altLang="zh-CN" dirty="0"/>
          </a:p>
          <a:p>
            <a:pPr lvl="1">
              <a:lnSpc>
                <a:spcPct val="140000"/>
              </a:lnSpc>
              <a:spcAft>
                <a:spcPts val="600"/>
              </a:spcAft>
              <a:buFont typeface="Wingdings" charset="2"/>
              <a:buChar char="Ø"/>
            </a:pPr>
            <a:r>
              <a:rPr lang="zh-CN" altLang="en-US" dirty="0"/>
              <a:t>特征重要性评级：“组合决策树算法”（例如</a:t>
            </a:r>
            <a:r>
              <a:rPr lang="en-US" altLang="zh-CN" dirty="0"/>
              <a:t>Random Forest or Extra Trees</a:t>
            </a:r>
            <a:r>
              <a:rPr lang="zh-CN" altLang="en-US" dirty="0"/>
              <a:t>）可以计算每一个属性的重要性。重要性的值可以帮助我们选择出重要的特征。</a:t>
            </a:r>
          </a:p>
        </p:txBody>
      </p:sp>
    </p:spTree>
    <p:extLst>
      <p:ext uri="{BB962C8B-B14F-4D97-AF65-F5344CB8AC3E}">
        <p14:creationId xmlns:p14="http://schemas.microsoft.com/office/powerpoint/2010/main" val="175323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模型类别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57" y="1434904"/>
            <a:ext cx="9507241" cy="39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1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528" y="340437"/>
            <a:ext cx="10515600" cy="678064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模型融合</a:t>
            </a:r>
          </a:p>
        </p:txBody>
      </p:sp>
      <p:grpSp>
        <p:nvGrpSpPr>
          <p:cNvPr id="32" name="组 31"/>
          <p:cNvGrpSpPr/>
          <p:nvPr/>
        </p:nvGrpSpPr>
        <p:grpSpPr>
          <a:xfrm>
            <a:off x="2771336" y="1181686"/>
            <a:ext cx="6224952" cy="5168891"/>
            <a:chOff x="1252025" y="1406769"/>
            <a:chExt cx="6224952" cy="5168891"/>
          </a:xfrm>
        </p:grpSpPr>
        <p:sp>
          <p:nvSpPr>
            <p:cNvPr id="5" name="圆角矩形 4"/>
            <p:cNvSpPr/>
            <p:nvPr/>
          </p:nvSpPr>
          <p:spPr>
            <a:xfrm>
              <a:off x="1969477" y="1406769"/>
              <a:ext cx="4951828" cy="70338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54811" y="1496851"/>
              <a:ext cx="2180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dirty="0">
                  <a:latin typeface="SimSun" charset="-122"/>
                  <a:ea typeface="SimSun" charset="-122"/>
                  <a:cs typeface="SimSun" charset="-122"/>
                </a:rPr>
                <a:t>CTR bagging</a:t>
              </a:r>
              <a:endParaRPr kumimoji="1" lang="zh-CN" altLang="en-US" sz="2800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  <p:cxnSp>
          <p:nvCxnSpPr>
            <p:cNvPr id="12" name="直线连接符 11"/>
            <p:cNvCxnSpPr>
              <a:stCxn id="5" idx="1"/>
            </p:cNvCxnSpPr>
            <p:nvPr/>
          </p:nvCxnSpPr>
          <p:spPr>
            <a:xfrm flipH="1">
              <a:off x="1252025" y="1758462"/>
              <a:ext cx="717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1252025" y="1758462"/>
              <a:ext cx="0" cy="2110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/>
            <p:cNvCxnSpPr/>
            <p:nvPr/>
          </p:nvCxnSpPr>
          <p:spPr>
            <a:xfrm flipV="1">
              <a:off x="1252025" y="3854548"/>
              <a:ext cx="6217920" cy="28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1976509" y="2285013"/>
              <a:ext cx="53175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将多个模型的输出</a:t>
              </a:r>
              <a:r>
                <a:rPr kumimoji="1" lang="en-US" altLang="zh-CN" sz="2400" dirty="0">
                  <a:latin typeface="SimSun" charset="-122"/>
                  <a:ea typeface="SimSun" charset="-122"/>
                  <a:cs typeface="SimSun" charset="-122"/>
                </a:rPr>
                <a:t>CTR</a:t>
              </a: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加权平均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实现方法简单，模型之间不耦和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可调参数有限，改进空间相对较小</a:t>
              </a:r>
            </a:p>
          </p:txBody>
        </p:sp>
        <p:cxnSp>
          <p:nvCxnSpPr>
            <p:cNvPr id="24" name="肘形连接符 23"/>
            <p:cNvCxnSpPr>
              <a:endCxn id="5" idx="3"/>
            </p:cNvCxnSpPr>
            <p:nvPr/>
          </p:nvCxnSpPr>
          <p:spPr>
            <a:xfrm rot="16200000" flipV="1">
              <a:off x="6147582" y="2532185"/>
              <a:ext cx="2096086" cy="54864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/>
          </p:nvSpPr>
          <p:spPr>
            <a:xfrm>
              <a:off x="1976509" y="4099746"/>
              <a:ext cx="4951828" cy="70338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61843" y="4189828"/>
              <a:ext cx="2180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latin typeface="SimSun" charset="-122"/>
                  <a:ea typeface="SimSun" charset="-122"/>
                  <a:cs typeface="SimSun" charset="-122"/>
                </a:rPr>
                <a:t>模型融合</a:t>
              </a:r>
            </a:p>
          </p:txBody>
        </p:sp>
        <p:cxnSp>
          <p:nvCxnSpPr>
            <p:cNvPr id="27" name="直线连接符 26"/>
            <p:cNvCxnSpPr>
              <a:stCxn id="28" idx="1"/>
            </p:cNvCxnSpPr>
            <p:nvPr/>
          </p:nvCxnSpPr>
          <p:spPr>
            <a:xfrm flipH="1">
              <a:off x="1259057" y="4451439"/>
              <a:ext cx="717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1259057" y="4451439"/>
              <a:ext cx="0" cy="2110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/>
            <p:nvPr/>
          </p:nvCxnSpPr>
          <p:spPr>
            <a:xfrm flipV="1">
              <a:off x="1259057" y="6547525"/>
              <a:ext cx="6217920" cy="28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1983541" y="4977990"/>
              <a:ext cx="53105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任一模型的输出作为另一模型特征的输入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实现方法复杂，模型之间有依赖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实验方案多，改进空间相对较大</a:t>
              </a:r>
            </a:p>
          </p:txBody>
        </p:sp>
        <p:cxnSp>
          <p:nvCxnSpPr>
            <p:cNvPr id="31" name="肘形连接符 30"/>
            <p:cNvCxnSpPr>
              <a:endCxn id="28" idx="3"/>
            </p:cNvCxnSpPr>
            <p:nvPr/>
          </p:nvCxnSpPr>
          <p:spPr>
            <a:xfrm rot="16200000" flipV="1">
              <a:off x="6154614" y="5225162"/>
              <a:ext cx="2096086" cy="54864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80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19219" y="168774"/>
            <a:ext cx="10515600" cy="678064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模型融合</a:t>
            </a:r>
          </a:p>
        </p:txBody>
      </p:sp>
      <p:grpSp>
        <p:nvGrpSpPr>
          <p:cNvPr id="30" name="组 29"/>
          <p:cNvGrpSpPr/>
          <p:nvPr/>
        </p:nvGrpSpPr>
        <p:grpSpPr>
          <a:xfrm>
            <a:off x="3318804" y="297182"/>
            <a:ext cx="6224952" cy="2385417"/>
            <a:chOff x="2771336" y="1181686"/>
            <a:chExt cx="6224952" cy="2385417"/>
          </a:xfrm>
        </p:grpSpPr>
        <p:sp>
          <p:nvSpPr>
            <p:cNvPr id="6" name="圆角矩形 5"/>
            <p:cNvSpPr/>
            <p:nvPr/>
          </p:nvSpPr>
          <p:spPr>
            <a:xfrm>
              <a:off x="3488788" y="1181686"/>
              <a:ext cx="4951828" cy="6776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74122" y="1268475"/>
              <a:ext cx="2180492" cy="50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latin typeface="SimSun" charset="-122"/>
                  <a:ea typeface="SimSun" charset="-122"/>
                  <a:cs typeface="SimSun" charset="-122"/>
                </a:rPr>
                <a:t>目标</a:t>
              </a:r>
            </a:p>
          </p:txBody>
        </p:sp>
        <p:cxnSp>
          <p:nvCxnSpPr>
            <p:cNvPr id="8" name="直线连接符 7"/>
            <p:cNvCxnSpPr>
              <a:stCxn id="8" idx="1"/>
            </p:cNvCxnSpPr>
            <p:nvPr/>
          </p:nvCxnSpPr>
          <p:spPr>
            <a:xfrm flipH="1">
              <a:off x="2771336" y="1520524"/>
              <a:ext cx="717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2771336" y="1520524"/>
              <a:ext cx="0" cy="2033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/>
            <p:cNvCxnSpPr/>
            <p:nvPr/>
          </p:nvCxnSpPr>
          <p:spPr>
            <a:xfrm flipV="1">
              <a:off x="2771336" y="3539996"/>
              <a:ext cx="6217920" cy="27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495820" y="2027829"/>
              <a:ext cx="5500468" cy="151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可支持多个模型的加载计算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可支持多个模型之间的交叉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可通过配置随时调整模型融合的方案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避免不必要的重复</a:t>
              </a:r>
            </a:p>
          </p:txBody>
        </p:sp>
        <p:cxnSp>
          <p:nvCxnSpPr>
            <p:cNvPr id="12" name="肘形连接符 11"/>
            <p:cNvCxnSpPr>
              <a:endCxn id="8" idx="3"/>
            </p:cNvCxnSpPr>
            <p:nvPr/>
          </p:nvCxnSpPr>
          <p:spPr>
            <a:xfrm rot="16200000" flipV="1">
              <a:off x="7705200" y="2255940"/>
              <a:ext cx="2019472" cy="54864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 20"/>
          <p:cNvGrpSpPr/>
          <p:nvPr/>
        </p:nvGrpSpPr>
        <p:grpSpPr>
          <a:xfrm>
            <a:off x="3318804" y="2851066"/>
            <a:ext cx="6217920" cy="2385417"/>
            <a:chOff x="2778368" y="3776232"/>
            <a:chExt cx="6217920" cy="2385417"/>
          </a:xfrm>
        </p:grpSpPr>
        <p:sp>
          <p:nvSpPr>
            <p:cNvPr id="13" name="圆角矩形 12"/>
            <p:cNvSpPr/>
            <p:nvPr/>
          </p:nvSpPr>
          <p:spPr>
            <a:xfrm>
              <a:off x="3495820" y="3776232"/>
              <a:ext cx="4951828" cy="6776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52199" y="3877265"/>
              <a:ext cx="2180492" cy="50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latin typeface="SimSun" charset="-122"/>
                  <a:ea typeface="SimSun" charset="-122"/>
                  <a:cs typeface="SimSun" charset="-122"/>
                </a:rPr>
                <a:t>解决方案</a:t>
              </a:r>
            </a:p>
          </p:txBody>
        </p:sp>
        <p:cxnSp>
          <p:nvCxnSpPr>
            <p:cNvPr id="15" name="直线连接符 14"/>
            <p:cNvCxnSpPr/>
            <p:nvPr/>
          </p:nvCxnSpPr>
          <p:spPr>
            <a:xfrm flipH="1">
              <a:off x="2778368" y="4115070"/>
              <a:ext cx="717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/>
            <p:cNvCxnSpPr/>
            <p:nvPr/>
          </p:nvCxnSpPr>
          <p:spPr>
            <a:xfrm>
              <a:off x="2778368" y="4115070"/>
              <a:ext cx="0" cy="2033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/>
            <p:cNvCxnSpPr/>
            <p:nvPr/>
          </p:nvCxnSpPr>
          <p:spPr>
            <a:xfrm flipV="1">
              <a:off x="2778368" y="6134542"/>
              <a:ext cx="6217920" cy="27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502852" y="4622375"/>
              <a:ext cx="5486404" cy="1512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模型本身也看成抽象特征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模型特征输出可作为其他模型的输入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限定模型特征的计算顺序</a:t>
              </a:r>
            </a:p>
            <a:p>
              <a:pPr marL="342900" indent="-342900">
                <a:buFont typeface="Arial" charset="0"/>
                <a:buChar char="•"/>
              </a:pPr>
              <a:endParaRPr kumimoji="1" lang="zh-CN" altLang="en-US" sz="2400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  <p:cxnSp>
          <p:nvCxnSpPr>
            <p:cNvPr id="19" name="肘形连接符 18"/>
            <p:cNvCxnSpPr/>
            <p:nvPr/>
          </p:nvCxnSpPr>
          <p:spPr>
            <a:xfrm rot="16200000" flipV="1">
              <a:off x="7712232" y="4850486"/>
              <a:ext cx="2019472" cy="54864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 21"/>
          <p:cNvGrpSpPr/>
          <p:nvPr/>
        </p:nvGrpSpPr>
        <p:grpSpPr>
          <a:xfrm>
            <a:off x="3311772" y="5272136"/>
            <a:ext cx="6217920" cy="1585864"/>
            <a:chOff x="2778368" y="3693599"/>
            <a:chExt cx="6217920" cy="2468050"/>
          </a:xfrm>
        </p:grpSpPr>
        <p:sp>
          <p:nvSpPr>
            <p:cNvPr id="23" name="圆角矩形 22"/>
            <p:cNvSpPr/>
            <p:nvPr/>
          </p:nvSpPr>
          <p:spPr>
            <a:xfrm>
              <a:off x="3495820" y="3776232"/>
              <a:ext cx="4951828" cy="67767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98274" y="3693599"/>
              <a:ext cx="2180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800" dirty="0">
                  <a:latin typeface="SimSun" charset="-122"/>
                  <a:ea typeface="SimSun" charset="-122"/>
                  <a:cs typeface="SimSun" charset="-122"/>
                </a:rPr>
                <a:t>关键点</a:t>
              </a:r>
            </a:p>
          </p:txBody>
        </p:sp>
        <p:cxnSp>
          <p:nvCxnSpPr>
            <p:cNvPr id="25" name="直线连接符 24"/>
            <p:cNvCxnSpPr/>
            <p:nvPr/>
          </p:nvCxnSpPr>
          <p:spPr>
            <a:xfrm flipH="1">
              <a:off x="2778368" y="4115070"/>
              <a:ext cx="71745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/>
            <p:nvPr/>
          </p:nvCxnSpPr>
          <p:spPr>
            <a:xfrm>
              <a:off x="2778368" y="4115070"/>
              <a:ext cx="0" cy="20330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/>
            <p:nvPr/>
          </p:nvCxnSpPr>
          <p:spPr>
            <a:xfrm flipV="1">
              <a:off x="2778368" y="6134542"/>
              <a:ext cx="6217920" cy="27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3502852" y="4622375"/>
              <a:ext cx="54864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数据一致性</a:t>
              </a:r>
              <a:endParaRPr kumimoji="1" lang="en-US" altLang="zh-CN" sz="2400" dirty="0">
                <a:latin typeface="SimSun" charset="-122"/>
                <a:ea typeface="SimSun" charset="-122"/>
                <a:cs typeface="SimSun" charset="-122"/>
              </a:endParaRPr>
            </a:p>
            <a:p>
              <a:pPr marL="342900" indent="-342900">
                <a:buFont typeface="Arial" charset="0"/>
                <a:buChar char="•"/>
              </a:pPr>
              <a:r>
                <a:rPr kumimoji="1" lang="zh-CN" altLang="en-US" sz="2400" dirty="0">
                  <a:latin typeface="SimSun" charset="-122"/>
                  <a:ea typeface="SimSun" charset="-122"/>
                  <a:cs typeface="SimSun" charset="-122"/>
                </a:rPr>
                <a:t>流程稳定</a:t>
              </a:r>
            </a:p>
            <a:p>
              <a:pPr marL="342900" indent="-342900">
                <a:buFont typeface="Arial" charset="0"/>
                <a:buChar char="•"/>
              </a:pPr>
              <a:endParaRPr kumimoji="1" lang="zh-CN" altLang="en-US" sz="2400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  <p:cxnSp>
          <p:nvCxnSpPr>
            <p:cNvPr id="29" name="肘形连接符 28"/>
            <p:cNvCxnSpPr/>
            <p:nvPr/>
          </p:nvCxnSpPr>
          <p:spPr>
            <a:xfrm rot="16200000" flipV="1">
              <a:off x="7712232" y="4850486"/>
              <a:ext cx="2019472" cy="548640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5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Wide &amp; Deep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1276350"/>
            <a:ext cx="10557657" cy="466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模型评估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93" y="1508954"/>
            <a:ext cx="4459756" cy="426052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237058" y="578418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SimSun" charset="-122"/>
                <a:ea typeface="SimSun" charset="-122"/>
                <a:cs typeface="SimSun" charset="-122"/>
              </a:rPr>
              <a:t>AUC</a:t>
            </a:r>
            <a:endParaRPr kumimoji="1" lang="zh-CN" altLang="en-US" sz="2400" b="1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756" y="1688377"/>
            <a:ext cx="3549589" cy="347446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362092" y="5662634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SimSun" charset="-122"/>
                <a:ea typeface="SimSun" charset="-122"/>
                <a:cs typeface="SimSun" charset="-122"/>
              </a:rPr>
              <a:t>上线收益</a:t>
            </a:r>
          </a:p>
        </p:txBody>
      </p:sp>
    </p:spTree>
    <p:extLst>
      <p:ext uri="{BB962C8B-B14F-4D97-AF65-F5344CB8AC3E}">
        <p14:creationId xmlns:p14="http://schemas.microsoft.com/office/powerpoint/2010/main" val="69688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并行化训练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95" y="1420837"/>
            <a:ext cx="10468150" cy="41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221" y="168178"/>
            <a:ext cx="10515600" cy="678064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广告召回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6991642" y="2156566"/>
            <a:ext cx="4276580" cy="3976206"/>
            <a:chOff x="6583675" y="1828486"/>
            <a:chExt cx="4276580" cy="3840741"/>
          </a:xfrm>
        </p:grpSpPr>
        <p:grpSp>
          <p:nvGrpSpPr>
            <p:cNvPr id="13" name="组 12"/>
            <p:cNvGrpSpPr/>
            <p:nvPr/>
          </p:nvGrpSpPr>
          <p:grpSpPr>
            <a:xfrm>
              <a:off x="6583676" y="1828486"/>
              <a:ext cx="4276579" cy="993229"/>
              <a:chOff x="3685734" y="1928446"/>
              <a:chExt cx="4276579" cy="993229"/>
            </a:xfrm>
          </p:grpSpPr>
          <p:sp>
            <p:nvSpPr>
              <p:cNvPr id="5" name="圆角矩形 4"/>
              <p:cNvSpPr/>
              <p:nvPr/>
            </p:nvSpPr>
            <p:spPr>
              <a:xfrm>
                <a:off x="3685734" y="1928446"/>
                <a:ext cx="4276579" cy="99322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127674" y="2144447"/>
                <a:ext cx="2574387" cy="50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dirty="0">
                    <a:latin typeface="SimSun" charset="-122"/>
                    <a:ea typeface="SimSun" charset="-122"/>
                    <a:cs typeface="SimSun" charset="-122"/>
                  </a:rPr>
                  <a:t>用户画像</a:t>
                </a:r>
              </a:p>
            </p:txBody>
          </p:sp>
        </p:grpSp>
        <p:grpSp>
          <p:nvGrpSpPr>
            <p:cNvPr id="11" name="组 10"/>
            <p:cNvGrpSpPr/>
            <p:nvPr/>
          </p:nvGrpSpPr>
          <p:grpSpPr>
            <a:xfrm>
              <a:off x="6583676" y="3317085"/>
              <a:ext cx="4276579" cy="973748"/>
              <a:chOff x="3685731" y="3620310"/>
              <a:chExt cx="4276579" cy="973748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3685731" y="3620310"/>
                <a:ext cx="4276579" cy="97374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682775" y="3814797"/>
                <a:ext cx="2857503" cy="50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dirty="0">
                    <a:latin typeface="SimSun" charset="-122"/>
                    <a:ea typeface="SimSun" charset="-122"/>
                    <a:cs typeface="SimSun" charset="-122"/>
                  </a:rPr>
                  <a:t>LBS</a:t>
                </a:r>
                <a:r>
                  <a:rPr kumimoji="1" lang="zh-CN" altLang="en-US" sz="2800" dirty="0">
                    <a:latin typeface="SimSun" charset="-122"/>
                    <a:ea typeface="SimSun" charset="-122"/>
                    <a:cs typeface="SimSun" charset="-122"/>
                  </a:rPr>
                  <a:t>、天气特征</a:t>
                </a:r>
              </a:p>
            </p:txBody>
          </p:sp>
        </p:grpSp>
        <p:grpSp>
          <p:nvGrpSpPr>
            <p:cNvPr id="12" name="组 11"/>
            <p:cNvGrpSpPr/>
            <p:nvPr/>
          </p:nvGrpSpPr>
          <p:grpSpPr>
            <a:xfrm>
              <a:off x="6583675" y="4786203"/>
              <a:ext cx="4276579" cy="883024"/>
              <a:chOff x="3685732" y="5292694"/>
              <a:chExt cx="4276579" cy="883024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3685732" y="5292694"/>
                <a:ext cx="4276579" cy="88302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085471" y="5448723"/>
                <a:ext cx="2222696" cy="50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dirty="0">
                    <a:latin typeface="SimSun" charset="-122"/>
                    <a:ea typeface="SimSun" charset="-122"/>
                    <a:cs typeface="SimSun" charset="-122"/>
                  </a:rPr>
                  <a:t>广告特征</a:t>
                </a:r>
                <a:endParaRPr kumimoji="1" lang="zh-CN" altLang="en-US" sz="16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p:grpSp>
      </p:grpSp>
      <p:grpSp>
        <p:nvGrpSpPr>
          <p:cNvPr id="17" name="组 16"/>
          <p:cNvGrpSpPr/>
          <p:nvPr/>
        </p:nvGrpSpPr>
        <p:grpSpPr>
          <a:xfrm>
            <a:off x="787791" y="2156566"/>
            <a:ext cx="5086643" cy="3976206"/>
            <a:chOff x="6484030" y="1828486"/>
            <a:chExt cx="5086643" cy="3840741"/>
          </a:xfrm>
        </p:grpSpPr>
        <p:grpSp>
          <p:nvGrpSpPr>
            <p:cNvPr id="18" name="组 17"/>
            <p:cNvGrpSpPr/>
            <p:nvPr/>
          </p:nvGrpSpPr>
          <p:grpSpPr>
            <a:xfrm>
              <a:off x="6484030" y="1828486"/>
              <a:ext cx="5086643" cy="993229"/>
              <a:chOff x="3586088" y="1928446"/>
              <a:chExt cx="5086643" cy="993229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3586088" y="1928446"/>
                <a:ext cx="4428389" cy="99322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3854545" y="2144447"/>
                <a:ext cx="4818186" cy="50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00"/>
                    </a:solidFill>
                    <a:latin typeface="SimSun" charset="-122"/>
                    <a:ea typeface="SimSun" charset="-122"/>
                    <a:cs typeface="SimSun" charset="-122"/>
                  </a:rPr>
                  <a:t>减轻点击率预估的负担</a:t>
                </a:r>
              </a:p>
            </p:txBody>
          </p:sp>
        </p:grpSp>
        <p:grpSp>
          <p:nvGrpSpPr>
            <p:cNvPr id="19" name="组 18"/>
            <p:cNvGrpSpPr/>
            <p:nvPr/>
          </p:nvGrpSpPr>
          <p:grpSpPr>
            <a:xfrm>
              <a:off x="6484030" y="3317085"/>
              <a:ext cx="4646438" cy="973748"/>
              <a:chOff x="3586085" y="3620310"/>
              <a:chExt cx="4646438" cy="973748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3586085" y="3620310"/>
                <a:ext cx="4428389" cy="97374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3957123" y="3814797"/>
                <a:ext cx="4275400" cy="50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提高召回广告的精确度</a:t>
                </a: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p:grpSp>
        <p:grpSp>
          <p:nvGrpSpPr>
            <p:cNvPr id="20" name="组 19"/>
            <p:cNvGrpSpPr/>
            <p:nvPr/>
          </p:nvGrpSpPr>
          <p:grpSpPr>
            <a:xfrm>
              <a:off x="6484031" y="4786203"/>
              <a:ext cx="4428388" cy="883024"/>
              <a:chOff x="3586088" y="5292694"/>
              <a:chExt cx="4428388" cy="883024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3586088" y="5292694"/>
                <a:ext cx="4428388" cy="88302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468831" y="5451779"/>
                <a:ext cx="2709206" cy="505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提高用户体验</a:t>
                </a:r>
              </a:p>
            </p:txBody>
          </p:sp>
        </p:grpSp>
      </p:grpSp>
      <p:sp>
        <p:nvSpPr>
          <p:cNvPr id="27" name="圆角矩形 26"/>
          <p:cNvSpPr/>
          <p:nvPr/>
        </p:nvSpPr>
        <p:spPr>
          <a:xfrm>
            <a:off x="1670535" y="1083482"/>
            <a:ext cx="2282487" cy="7583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993945" y="1197733"/>
            <a:ext cx="1635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>
                <a:latin typeface="SimSun" charset="-122"/>
                <a:ea typeface="SimSun" charset="-122"/>
                <a:cs typeface="SimSun" charset="-122"/>
              </a:rPr>
              <a:t>召回目的</a:t>
            </a:r>
            <a:endParaRPr kumimoji="1" lang="zh-CN" altLang="en-US" sz="28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988687" y="1083482"/>
            <a:ext cx="2282487" cy="7583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312097" y="1189616"/>
            <a:ext cx="1635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SimSun" charset="-122"/>
                <a:ea typeface="SimSun" charset="-122"/>
                <a:cs typeface="SimSun" charset="-122"/>
              </a:rPr>
              <a:t>召回策略</a:t>
            </a:r>
          </a:p>
        </p:txBody>
      </p:sp>
      <p:sp>
        <p:nvSpPr>
          <p:cNvPr id="32" name="三角形 31"/>
          <p:cNvSpPr/>
          <p:nvPr/>
        </p:nvSpPr>
        <p:spPr>
          <a:xfrm rot="10800000">
            <a:off x="2504049" y="1841852"/>
            <a:ext cx="464234" cy="3147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三角形 32"/>
          <p:cNvSpPr/>
          <p:nvPr/>
        </p:nvSpPr>
        <p:spPr>
          <a:xfrm rot="10800000">
            <a:off x="8911883" y="1854332"/>
            <a:ext cx="464234" cy="3147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25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背景介绍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项目背景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作者</a:t>
            </a:r>
            <a:endParaRPr kumimoji="1" lang="en-US" altLang="zh-CN" dirty="0"/>
          </a:p>
          <a:p>
            <a:r>
              <a:rPr kumimoji="1" lang="zh-CN" altLang="en-US" dirty="0"/>
              <a:t>论文讲解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导论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联邦学习概述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联邦学习相关领域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联邦学习应用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6041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864722771"/>
              </p:ext>
            </p:extLst>
          </p:nvPr>
        </p:nvGraphicFramePr>
        <p:xfrm>
          <a:off x="878449" y="-3354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2073483419"/>
              </p:ext>
            </p:extLst>
          </p:nvPr>
        </p:nvGraphicFramePr>
        <p:xfrm>
          <a:off x="890171" y="165985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1472440814"/>
              </p:ext>
            </p:extLst>
          </p:nvPr>
        </p:nvGraphicFramePr>
        <p:xfrm>
          <a:off x="892514" y="28825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919038574"/>
              </p:ext>
            </p:extLst>
          </p:nvPr>
        </p:nvGraphicFramePr>
        <p:xfrm>
          <a:off x="876105" y="4135901"/>
          <a:ext cx="8128000" cy="5189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9" name="圆角矩形 18"/>
          <p:cNvSpPr/>
          <p:nvPr/>
        </p:nvSpPr>
        <p:spPr>
          <a:xfrm>
            <a:off x="867896" y="5637974"/>
            <a:ext cx="8172549" cy="57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73762" y="5688280"/>
            <a:ext cx="179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媒体特征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75396" y="6279554"/>
            <a:ext cx="7174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2000" dirty="0">
                <a:latin typeface="SimSun" charset="-122"/>
                <a:ea typeface="SimSun" charset="-122"/>
                <a:cs typeface="SimSun" charset="-122"/>
              </a:rPr>
              <a:t>网站类别、网站域名、广告位、尺寸等</a:t>
            </a:r>
          </a:p>
        </p:txBody>
      </p:sp>
    </p:spTree>
    <p:extLst>
      <p:ext uri="{BB962C8B-B14F-4D97-AF65-F5344CB8AC3E}">
        <p14:creationId xmlns:p14="http://schemas.microsoft.com/office/powerpoint/2010/main" val="1373104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深度语义匹配模型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806" y="1438483"/>
            <a:ext cx="10763986" cy="448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err="1"/>
              <a:t>YoutubeDNN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60" y="1249363"/>
            <a:ext cx="7139827" cy="543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554" y="716818"/>
            <a:ext cx="10515600" cy="4910259"/>
          </a:xfrm>
        </p:spPr>
        <p:txBody>
          <a:bodyPr>
            <a:normAutofit/>
          </a:bodyPr>
          <a:lstStyle/>
          <a:p>
            <a:pPr algn="ctr"/>
            <a:r>
              <a:rPr lang="en-US" altLang="zh-CN" sz="11500" b="1"/>
              <a:t>Thanks</a:t>
            </a:r>
            <a:r>
              <a:rPr lang="zh-CN" altLang="en-US" sz="11500" b="1" dirty="0"/>
              <a:t>！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90018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sz="1800" b="1" dirty="0"/>
              <a:t>目前和腾讯合作的联邦学习做广告点击率预估</a:t>
            </a:r>
            <a:endParaRPr lang="en-US" altLang="zh-CN" sz="1800" b="1" dirty="0"/>
          </a:p>
          <a:p>
            <a:pPr>
              <a:lnSpc>
                <a:spcPct val="140000"/>
              </a:lnSpc>
            </a:pPr>
            <a:r>
              <a:rPr lang="zh-CN" altLang="en-US" sz="1800" b="1" dirty="0"/>
              <a:t>未来会有广泛应用，联邦学习解决数据隐私问题</a:t>
            </a:r>
            <a:endParaRPr lang="en-US" altLang="zh-CN" sz="1800" b="1" dirty="0"/>
          </a:p>
          <a:p>
            <a:pPr>
              <a:lnSpc>
                <a:spcPct val="140000"/>
              </a:lnSpc>
            </a:pPr>
            <a:r>
              <a:rPr kumimoji="1" lang="zh-CN" altLang="en-US" sz="1800" b="1" dirty="0"/>
              <a:t>作者杨强，</a:t>
            </a:r>
            <a:endParaRPr kumimoji="1" lang="en-US" altLang="zh-CN" sz="1800" b="1" dirty="0"/>
          </a:p>
          <a:p>
            <a:pPr lvl="1">
              <a:lnSpc>
                <a:spcPct val="140000"/>
              </a:lnSpc>
            </a:pPr>
            <a:r>
              <a:rPr kumimoji="1" lang="zh-CN" altLang="en-US" sz="1800" b="1" dirty="0"/>
              <a:t>国际“迁移学习”领域发起人带头人联邦学习领域先驱者，微众银行</a:t>
            </a:r>
            <a:endParaRPr kumimoji="1" lang="en-US" altLang="zh-CN" sz="1800" b="1" dirty="0"/>
          </a:p>
          <a:p>
            <a:pPr lvl="1">
              <a:lnSpc>
                <a:spcPct val="140000"/>
              </a:lnSpc>
            </a:pPr>
            <a:r>
              <a:rPr kumimoji="1" lang="zh-CN" altLang="en-US" sz="1800" b="1" dirty="0"/>
              <a:t>国际“联邦学习”领域发起人带头人联邦学习领域先驱者</a:t>
            </a:r>
            <a:endParaRPr kumimoji="1" lang="en-US" altLang="zh-CN" sz="1800" b="1" dirty="0"/>
          </a:p>
          <a:p>
            <a:pPr lvl="1">
              <a:lnSpc>
                <a:spcPct val="140000"/>
              </a:lnSpc>
            </a:pPr>
            <a:r>
              <a:rPr lang="ja-JP" altLang="en-US" sz="1800"/>
              <a:t>他于</a:t>
            </a:r>
            <a:r>
              <a:rPr lang="en-US" altLang="ja-JP" sz="1800" dirty="0"/>
              <a:t>2013</a:t>
            </a:r>
            <a:r>
              <a:rPr lang="ja-JP" altLang="en-US" sz="1800"/>
              <a:t>年</a:t>
            </a:r>
            <a:r>
              <a:rPr lang="en-US" altLang="ja-JP" sz="1800" dirty="0"/>
              <a:t>7</a:t>
            </a:r>
            <a:r>
              <a:rPr lang="ja-JP" altLang="en-US" sz="1800"/>
              <a:t>月当选为国际人工智能协会（</a:t>
            </a:r>
            <a:r>
              <a:rPr lang="en-US" sz="1800" dirty="0"/>
              <a:t>AAAI）</a:t>
            </a:r>
            <a:r>
              <a:rPr lang="ja-JP" altLang="en-US" sz="1800"/>
              <a:t>院士，是第一位获此殊荣的华人，之后又于</a:t>
            </a:r>
            <a:r>
              <a:rPr lang="en-US" altLang="ja-JP" sz="1800" dirty="0"/>
              <a:t>2016</a:t>
            </a:r>
            <a:r>
              <a:rPr lang="ja-JP" altLang="en-US" sz="1800"/>
              <a:t>年</a:t>
            </a:r>
            <a:r>
              <a:rPr lang="en-US" altLang="ja-JP" sz="1800" dirty="0"/>
              <a:t>5</a:t>
            </a:r>
            <a:r>
              <a:rPr lang="ja-JP" altLang="en-US" sz="1800"/>
              <a:t>月当选为</a:t>
            </a:r>
            <a:r>
              <a:rPr lang="en-US" sz="1800" dirty="0"/>
              <a:t>AAAI</a:t>
            </a:r>
            <a:r>
              <a:rPr lang="ja-JP" altLang="en-US" sz="1800"/>
              <a:t>执行委员会委员，是首位</a:t>
            </a:r>
            <a:r>
              <a:rPr lang="en-US" sz="1800" dirty="0"/>
              <a:t>AAAI</a:t>
            </a:r>
            <a:r>
              <a:rPr lang="ja-JP" altLang="en-US" sz="1800"/>
              <a:t>华人执委，</a:t>
            </a:r>
            <a:r>
              <a:rPr lang="en-US" altLang="ja-JP" sz="1800" dirty="0"/>
              <a:t>2017</a:t>
            </a:r>
            <a:r>
              <a:rPr lang="ja-JP" altLang="en-US" sz="1800"/>
              <a:t>年</a:t>
            </a:r>
            <a:r>
              <a:rPr lang="en-US" altLang="ja-JP" sz="1800" dirty="0"/>
              <a:t>8</a:t>
            </a:r>
            <a:r>
              <a:rPr lang="ja-JP" altLang="en-US" sz="1800"/>
              <a:t>月当选为国际人工智能联合会（</a:t>
            </a:r>
            <a:r>
              <a:rPr lang="en-US" sz="1800" dirty="0"/>
              <a:t>IJCAI）</a:t>
            </a:r>
            <a:r>
              <a:rPr lang="ja-JP" altLang="en-US" sz="1800"/>
              <a:t>理事会主席，是第一位担任</a:t>
            </a:r>
            <a:r>
              <a:rPr lang="en-US" sz="1800" dirty="0"/>
              <a:t>IJCAI</a:t>
            </a:r>
            <a:r>
              <a:rPr lang="ja-JP" altLang="en-US" sz="1800"/>
              <a:t>理事会主席的华人科学家</a:t>
            </a:r>
            <a:endParaRPr lang="en-US" altLang="ja-JP" sz="1800" dirty="0"/>
          </a:p>
          <a:p>
            <a:pPr lvl="1">
              <a:lnSpc>
                <a:spcPct val="140000"/>
              </a:lnSpc>
            </a:pPr>
            <a:r>
              <a:rPr lang="ja-JP" altLang="en-US" sz="1800" b="1"/>
              <a:t>这篇文章是联邦学习领域经典的调研文章</a:t>
            </a:r>
            <a:r>
              <a:rPr lang="zh-CN" altLang="en-US" sz="1800" b="1" dirty="0"/>
              <a:t>，也是杨强著</a:t>
            </a:r>
            <a:r>
              <a:rPr lang="en-US" altLang="zh-CN" sz="1800" b="1" dirty="0"/>
              <a:t>《</a:t>
            </a:r>
            <a:r>
              <a:rPr lang="zh-CN" altLang="en-US" sz="1800" b="1" dirty="0"/>
              <a:t>联邦学习</a:t>
            </a:r>
            <a:r>
              <a:rPr lang="en-US" altLang="zh-CN" sz="1800" b="1" dirty="0"/>
              <a:t>》</a:t>
            </a:r>
            <a:r>
              <a:rPr lang="zh-CN" altLang="en-US" sz="1800" b="1" dirty="0"/>
              <a:t>一书的内容来源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159446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665" y="233138"/>
            <a:ext cx="10515600" cy="678064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框架</a:t>
            </a:r>
          </a:p>
        </p:txBody>
      </p:sp>
      <p:grpSp>
        <p:nvGrpSpPr>
          <p:cNvPr id="91" name="组 90"/>
          <p:cNvGrpSpPr/>
          <p:nvPr/>
        </p:nvGrpSpPr>
        <p:grpSpPr>
          <a:xfrm>
            <a:off x="1572627" y="718342"/>
            <a:ext cx="10214327" cy="5538710"/>
            <a:chOff x="559749" y="873087"/>
            <a:chExt cx="10214327" cy="5538710"/>
          </a:xfrm>
        </p:grpSpPr>
        <p:grpSp>
          <p:nvGrpSpPr>
            <p:cNvPr id="43" name="组 42"/>
            <p:cNvGrpSpPr/>
            <p:nvPr/>
          </p:nvGrpSpPr>
          <p:grpSpPr>
            <a:xfrm>
              <a:off x="559749" y="5332348"/>
              <a:ext cx="1947865" cy="1079449"/>
              <a:chOff x="4043019" y="2914970"/>
              <a:chExt cx="2588458" cy="787790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4043019" y="2914970"/>
                <a:ext cx="2588458" cy="78779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211270" y="2927612"/>
                <a:ext cx="2258419" cy="696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800" b="1" dirty="0">
                    <a:solidFill>
                      <a:schemeClr val="bg1"/>
                    </a:solidFill>
                    <a:latin typeface="SimSun" charset="-122"/>
                    <a:ea typeface="SimSun" charset="-122"/>
                    <a:cs typeface="SimSun" charset="-122"/>
                  </a:rPr>
                  <a:t>Model</a:t>
                </a:r>
              </a:p>
              <a:p>
                <a:pPr algn="ctr"/>
                <a:r>
                  <a:rPr kumimoji="1" lang="en-US" altLang="zh-CN" sz="2800" b="1" dirty="0">
                    <a:solidFill>
                      <a:schemeClr val="bg1"/>
                    </a:solidFill>
                    <a:latin typeface="SimSun" charset="-122"/>
                    <a:ea typeface="SimSun" charset="-122"/>
                    <a:cs typeface="SimSun" charset="-122"/>
                  </a:rPr>
                  <a:t>(CTR/CVR)</a:t>
                </a:r>
                <a:endParaRPr kumimoji="1" lang="zh-CN" altLang="en-US" sz="2800" b="1" dirty="0">
                  <a:solidFill>
                    <a:schemeClr val="bg1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p:grpSp>
        <p:grpSp>
          <p:nvGrpSpPr>
            <p:cNvPr id="90" name="组 89"/>
            <p:cNvGrpSpPr/>
            <p:nvPr/>
          </p:nvGrpSpPr>
          <p:grpSpPr>
            <a:xfrm>
              <a:off x="610279" y="873087"/>
              <a:ext cx="10163797" cy="5249548"/>
              <a:chOff x="610279" y="873087"/>
              <a:chExt cx="10163797" cy="5249548"/>
            </a:xfrm>
          </p:grpSpPr>
          <p:grpSp>
            <p:nvGrpSpPr>
              <p:cNvPr id="8" name="组 7"/>
              <p:cNvGrpSpPr/>
              <p:nvPr/>
            </p:nvGrpSpPr>
            <p:grpSpPr>
              <a:xfrm>
                <a:off x="4009291" y="873087"/>
                <a:ext cx="2293035" cy="704618"/>
                <a:chOff x="3938953" y="1209822"/>
                <a:chExt cx="2447779" cy="787790"/>
              </a:xfrm>
            </p:grpSpPr>
            <p:sp>
              <p:nvSpPr>
                <p:cNvPr id="4" name="圆角矩形 3"/>
                <p:cNvSpPr/>
                <p:nvPr/>
              </p:nvSpPr>
              <p:spPr>
                <a:xfrm>
                  <a:off x="3938953" y="1209822"/>
                  <a:ext cx="2447779" cy="78779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5" name="文本框 4"/>
                <p:cNvSpPr txBox="1"/>
                <p:nvPr/>
              </p:nvSpPr>
              <p:spPr>
                <a:xfrm>
                  <a:off x="4164037" y="1300812"/>
                  <a:ext cx="222269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chemeClr val="bg1"/>
                      </a:solidFill>
                      <a:latin typeface="SimSun" charset="-122"/>
                      <a:ea typeface="SimSun" charset="-122"/>
                      <a:cs typeface="SimSun" charset="-122"/>
                    </a:rPr>
                    <a:t>AdExchange</a:t>
                  </a:r>
                  <a:endParaRPr kumimoji="1" lang="zh-CN" altLang="en-US" sz="2800" b="1" dirty="0">
                    <a:solidFill>
                      <a:schemeClr val="bg1"/>
                    </a:solidFill>
                    <a:latin typeface="SimSun" charset="-122"/>
                    <a:ea typeface="SimSun" charset="-122"/>
                    <a:cs typeface="SimSun" charset="-122"/>
                  </a:endParaRPr>
                </a:p>
              </p:txBody>
            </p:sp>
          </p:grpSp>
          <p:grpSp>
            <p:nvGrpSpPr>
              <p:cNvPr id="9" name="组 8"/>
              <p:cNvGrpSpPr/>
              <p:nvPr/>
            </p:nvGrpSpPr>
            <p:grpSpPr>
              <a:xfrm>
                <a:off x="610279" y="3847546"/>
                <a:ext cx="1879013" cy="685330"/>
                <a:chOff x="4043019" y="2914970"/>
                <a:chExt cx="2588458" cy="787790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6" name="圆角矩形 5"/>
                <p:cNvSpPr/>
                <p:nvPr/>
              </p:nvSpPr>
              <p:spPr>
                <a:xfrm>
                  <a:off x="4043019" y="2914970"/>
                  <a:ext cx="2588458" cy="78779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" name="文本框 6"/>
                <p:cNvSpPr txBox="1"/>
                <p:nvPr/>
              </p:nvSpPr>
              <p:spPr>
                <a:xfrm>
                  <a:off x="4486033" y="2969051"/>
                  <a:ext cx="1854053" cy="60144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chemeClr val="bg1"/>
                      </a:solidFill>
                      <a:latin typeface="SimSun" charset="-122"/>
                      <a:ea typeface="SimSun" charset="-122"/>
                      <a:cs typeface="SimSun" charset="-122"/>
                    </a:rPr>
                    <a:t>Filter</a:t>
                  </a:r>
                  <a:endParaRPr kumimoji="1" lang="zh-CN" altLang="en-US" sz="2800" b="1" dirty="0">
                    <a:solidFill>
                      <a:schemeClr val="bg1"/>
                    </a:solidFill>
                    <a:latin typeface="SimSun" charset="-122"/>
                    <a:ea typeface="SimSun" charset="-122"/>
                    <a:cs typeface="SimSun" charset="-122"/>
                  </a:endParaRPr>
                </a:p>
              </p:txBody>
            </p:sp>
          </p:grpSp>
          <p:grpSp>
            <p:nvGrpSpPr>
              <p:cNvPr id="19" name="组 18"/>
              <p:cNvGrpSpPr/>
              <p:nvPr/>
            </p:nvGrpSpPr>
            <p:grpSpPr>
              <a:xfrm>
                <a:off x="3523951" y="3863040"/>
                <a:ext cx="4768886" cy="2016204"/>
                <a:chOff x="3995223" y="2881533"/>
                <a:chExt cx="3109400" cy="787790"/>
              </a:xfrm>
              <a:solidFill>
                <a:schemeClr val="accent2"/>
              </a:solidFill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3995223" y="2881533"/>
                  <a:ext cx="2588457" cy="78779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4150406" y="2893937"/>
                  <a:ext cx="295421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chemeClr val="bg1"/>
                      </a:solidFill>
                      <a:latin typeface="SimSun" charset="-122"/>
                      <a:ea typeface="SimSun" charset="-122"/>
                      <a:cs typeface="SimSun" charset="-122"/>
                    </a:rPr>
                    <a:t>AdServer</a:t>
                  </a:r>
                  <a:endParaRPr kumimoji="1" lang="zh-CN" altLang="en-US" sz="2800" b="1" dirty="0">
                    <a:solidFill>
                      <a:schemeClr val="bg1"/>
                    </a:solidFill>
                    <a:latin typeface="SimSun" charset="-122"/>
                    <a:ea typeface="SimSun" charset="-122"/>
                    <a:cs typeface="SimSun" charset="-122"/>
                  </a:endParaRPr>
                </a:p>
              </p:txBody>
            </p:sp>
          </p:grpSp>
          <p:sp>
            <p:nvSpPr>
              <p:cNvPr id="25" name="下箭头 24"/>
              <p:cNvSpPr/>
              <p:nvPr/>
            </p:nvSpPr>
            <p:spPr>
              <a:xfrm>
                <a:off x="4684542" y="1744393"/>
                <a:ext cx="196947" cy="534572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上箭头 25"/>
              <p:cNvSpPr/>
              <p:nvPr/>
            </p:nvSpPr>
            <p:spPr>
              <a:xfrm>
                <a:off x="5542671" y="1730325"/>
                <a:ext cx="196947" cy="534572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下箭头 28"/>
              <p:cNvSpPr/>
              <p:nvPr/>
            </p:nvSpPr>
            <p:spPr>
              <a:xfrm>
                <a:off x="4712678" y="3146033"/>
                <a:ext cx="181818" cy="65045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上箭头 29"/>
              <p:cNvSpPr/>
              <p:nvPr/>
            </p:nvSpPr>
            <p:spPr>
              <a:xfrm>
                <a:off x="5570806" y="3150131"/>
                <a:ext cx="196948" cy="632291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572869" y="4951825"/>
                <a:ext cx="17807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chemeClr val="bg1"/>
                    </a:solidFill>
                    <a:latin typeface="SimSun" charset="-122"/>
                    <a:ea typeface="SimSun" charset="-122"/>
                    <a:cs typeface="SimSun" charset="-122"/>
                  </a:rPr>
                  <a:t>Dispatch</a:t>
                </a:r>
                <a:endParaRPr kumimoji="1" lang="zh-CN" altLang="en-US" sz="2800" b="1" dirty="0">
                  <a:solidFill>
                    <a:schemeClr val="bg1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959406" y="4995414"/>
                <a:ext cx="14664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chemeClr val="bg1"/>
                    </a:solidFill>
                    <a:latin typeface="SimSun" charset="-122"/>
                    <a:ea typeface="SimSun" charset="-122"/>
                    <a:cs typeface="SimSun" charset="-122"/>
                  </a:rPr>
                  <a:t>Console</a:t>
                </a:r>
                <a:endParaRPr kumimoji="1" lang="zh-CN" altLang="en-US" b="1" dirty="0">
                  <a:solidFill>
                    <a:schemeClr val="bg1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  <p:grpSp>
            <p:nvGrpSpPr>
              <p:cNvPr id="39" name="组 38"/>
              <p:cNvGrpSpPr/>
              <p:nvPr/>
            </p:nvGrpSpPr>
            <p:grpSpPr>
              <a:xfrm>
                <a:off x="3761955" y="2329593"/>
                <a:ext cx="2960043" cy="685330"/>
                <a:chOff x="3587500" y="2882508"/>
                <a:chExt cx="3488048" cy="787790"/>
              </a:xfrm>
            </p:grpSpPr>
            <p:sp>
              <p:nvSpPr>
                <p:cNvPr id="40" name="圆角矩形 39"/>
                <p:cNvSpPr/>
                <p:nvPr/>
              </p:nvSpPr>
              <p:spPr>
                <a:xfrm>
                  <a:off x="3587500" y="2882508"/>
                  <a:ext cx="3488048" cy="787790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3678319" y="2969051"/>
                  <a:ext cx="3397229" cy="601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chemeClr val="bg1"/>
                      </a:solidFill>
                      <a:latin typeface="SimSun" charset="-122"/>
                      <a:ea typeface="SimSun" charset="-122"/>
                      <a:cs typeface="SimSun" charset="-122"/>
                    </a:rPr>
                    <a:t>Bidding Gateway</a:t>
                  </a:r>
                  <a:endParaRPr kumimoji="1" lang="zh-CN" altLang="en-US" sz="2800" b="1" dirty="0">
                    <a:solidFill>
                      <a:schemeClr val="bg1"/>
                    </a:solidFill>
                    <a:latin typeface="SimSun" charset="-122"/>
                    <a:ea typeface="SimSun" charset="-122"/>
                    <a:cs typeface="SimSun" charset="-122"/>
                  </a:endParaRPr>
                </a:p>
              </p:txBody>
            </p:sp>
          </p:grpSp>
          <p:grpSp>
            <p:nvGrpSpPr>
              <p:cNvPr id="46" name="组 45"/>
              <p:cNvGrpSpPr/>
              <p:nvPr/>
            </p:nvGrpSpPr>
            <p:grpSpPr>
              <a:xfrm>
                <a:off x="8374320" y="4550261"/>
                <a:ext cx="2399756" cy="1572374"/>
                <a:chOff x="4043019" y="2914970"/>
                <a:chExt cx="2588458" cy="787790"/>
              </a:xfrm>
            </p:grpSpPr>
            <p:sp>
              <p:nvSpPr>
                <p:cNvPr id="47" name="圆角矩形 46"/>
                <p:cNvSpPr/>
                <p:nvPr/>
              </p:nvSpPr>
              <p:spPr>
                <a:xfrm>
                  <a:off x="4043019" y="2914970"/>
                  <a:ext cx="2588458" cy="787790"/>
                </a:xfrm>
                <a:prstGeom prst="round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8" name="文本框 47"/>
                <p:cNvSpPr txBox="1"/>
                <p:nvPr/>
              </p:nvSpPr>
              <p:spPr>
                <a:xfrm>
                  <a:off x="4211270" y="2927612"/>
                  <a:ext cx="2258419" cy="6939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2800" b="1" dirty="0">
                      <a:solidFill>
                        <a:schemeClr val="bg1"/>
                      </a:solidFill>
                      <a:latin typeface="SimSun" charset="-122"/>
                      <a:ea typeface="SimSun" charset="-122"/>
                      <a:cs typeface="SimSun" charset="-122"/>
                    </a:rPr>
                    <a:t>Budget</a:t>
                  </a:r>
                </a:p>
                <a:p>
                  <a:pPr algn="ctr"/>
                  <a:r>
                    <a:rPr kumimoji="1" lang="en-US" altLang="zh-CN" sz="2800" b="1" dirty="0">
                      <a:solidFill>
                        <a:schemeClr val="bg1"/>
                      </a:solidFill>
                      <a:latin typeface="SimSun" charset="-122"/>
                      <a:ea typeface="SimSun" charset="-122"/>
                      <a:cs typeface="SimSun" charset="-122"/>
                    </a:rPr>
                    <a:t>Campaign</a:t>
                  </a:r>
                </a:p>
                <a:p>
                  <a:pPr algn="ctr"/>
                  <a:r>
                    <a:rPr kumimoji="1" lang="en-US" altLang="zh-CN" sz="2800" b="1" dirty="0">
                      <a:solidFill>
                        <a:schemeClr val="bg1"/>
                      </a:solidFill>
                      <a:latin typeface="SimSun" charset="-122"/>
                      <a:ea typeface="SimSun" charset="-122"/>
                      <a:cs typeface="SimSun" charset="-122"/>
                    </a:rPr>
                    <a:t>Strategy</a:t>
                  </a:r>
                </a:p>
              </p:txBody>
            </p:sp>
          </p:grpSp>
          <p:sp>
            <p:nvSpPr>
              <p:cNvPr id="49" name="右箭头 48"/>
              <p:cNvSpPr/>
              <p:nvPr/>
            </p:nvSpPr>
            <p:spPr>
              <a:xfrm>
                <a:off x="7571374" y="5205736"/>
                <a:ext cx="746674" cy="23845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" name="左箭头 56"/>
              <p:cNvSpPr/>
              <p:nvPr/>
            </p:nvSpPr>
            <p:spPr>
              <a:xfrm rot="1726999">
                <a:off x="2365922" y="4790037"/>
                <a:ext cx="1138086" cy="256120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下箭头 59"/>
              <p:cNvSpPr/>
              <p:nvPr/>
            </p:nvSpPr>
            <p:spPr>
              <a:xfrm>
                <a:off x="1406769" y="4589562"/>
                <a:ext cx="211016" cy="69061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左右箭头 60"/>
              <p:cNvSpPr/>
              <p:nvPr/>
            </p:nvSpPr>
            <p:spPr>
              <a:xfrm rot="19783197">
                <a:off x="2518114" y="5527544"/>
                <a:ext cx="984739" cy="25745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94" name="圆角矩形 93"/>
          <p:cNvSpPr/>
          <p:nvPr/>
        </p:nvSpPr>
        <p:spPr>
          <a:xfrm>
            <a:off x="2110154" y="1856934"/>
            <a:ext cx="2124218" cy="14750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2502943" y="1798349"/>
            <a:ext cx="20123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Account</a:t>
            </a: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Campaign</a:t>
            </a: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Creative</a:t>
            </a: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SimSun" charset="-122"/>
                <a:ea typeface="SimSun" charset="-122"/>
                <a:cs typeface="SimSun" charset="-122"/>
              </a:rPr>
              <a:t>Strategy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97" name="三角形 96"/>
          <p:cNvSpPr/>
          <p:nvPr/>
        </p:nvSpPr>
        <p:spPr>
          <a:xfrm rot="10800000">
            <a:off x="2743201" y="3332023"/>
            <a:ext cx="436098" cy="36077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85746" y="1589648"/>
            <a:ext cx="111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竞价请求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889200" y="1595193"/>
            <a:ext cx="111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出价结果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635745" y="2997132"/>
            <a:ext cx="111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用户识别</a:t>
            </a:r>
            <a:endParaRPr kumimoji="1" lang="en-US" altLang="zh-CN" dirty="0"/>
          </a:p>
          <a:p>
            <a:r>
              <a:rPr kumimoji="1" lang="zh-CN" altLang="en-US" dirty="0"/>
              <a:t>请求分发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901105" y="2975141"/>
            <a:ext cx="111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排序</a:t>
            </a:r>
            <a:endParaRPr kumimoji="1" lang="en-US" altLang="zh-CN" dirty="0"/>
          </a:p>
          <a:p>
            <a:r>
              <a:rPr kumimoji="1" lang="zh-CN" altLang="en-US" dirty="0"/>
              <a:t>报价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128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357" y="388308"/>
            <a:ext cx="10515600" cy="6780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预算消耗控制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132" y="797681"/>
            <a:ext cx="7099457" cy="57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5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kumimoji="1" lang="zh-CN" altLang="en-US" dirty="0"/>
              <a:t>过早消耗预算                              预算消耗波动太大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514707"/>
            <a:ext cx="10515600" cy="6780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预算消耗控制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0677"/>
            <a:ext cx="4220438" cy="38614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29" y="1814353"/>
            <a:ext cx="4550899" cy="40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5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平均预算                       流量关联                       效果关联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11591" y="571188"/>
            <a:ext cx="10515600" cy="6780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预算消耗控制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91" y="1927317"/>
            <a:ext cx="3572803" cy="32586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853" y="1686188"/>
            <a:ext cx="3763163" cy="34997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763" y="1927316"/>
            <a:ext cx="3550436" cy="31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0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3584" y="148166"/>
            <a:ext cx="10515600" cy="67806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预算消耗控制</a:t>
            </a:r>
            <a:r>
              <a:rPr lang="en-US" altLang="zh-CN" dirty="0"/>
              <a:t>—</a:t>
            </a:r>
            <a:r>
              <a:rPr lang="zh-CN" altLang="en-US" dirty="0"/>
              <a:t>竞价率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6858000"/>
            <a:ext cx="12192000" cy="1175470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12" y="982117"/>
            <a:ext cx="5588000" cy="1714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112" y="2696617"/>
            <a:ext cx="10121900" cy="2933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5630317"/>
            <a:ext cx="11078980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40000"/>
              </a:lnSpc>
            </a:pPr>
            <a:r>
              <a:rPr kumimoji="1" lang="zh-CN" altLang="en-US" sz="2800" dirty="0"/>
              <a:t>上一次的请求量   竞价成功率  消耗   </a:t>
            </a:r>
            <a:endParaRPr kumimoji="1" lang="en-US" altLang="zh-CN" sz="2800" dirty="0"/>
          </a:p>
          <a:p>
            <a:pPr lvl="1">
              <a:lnSpc>
                <a:spcPct val="140000"/>
              </a:lnSpc>
            </a:pPr>
            <a:r>
              <a:rPr kumimoji="1" lang="zh-CN" altLang="en-US" sz="2800" dirty="0"/>
              <a:t>本次竞价成功率  本次请求量   本次预算</a:t>
            </a:r>
            <a:endParaRPr kumimoji="1" lang="en-US" altLang="zh-CN" sz="2800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9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37" y="66766"/>
            <a:ext cx="10515600" cy="678064"/>
          </a:xfrm>
        </p:spPr>
        <p:txBody>
          <a:bodyPr>
            <a:normAutofit fontScale="90000"/>
          </a:bodyPr>
          <a:lstStyle/>
          <a:p>
            <a:r>
              <a:rPr kumimoji="1" lang="zh-CN" altLang="en-US"/>
              <a:t>闭环图</a:t>
            </a:r>
            <a:endParaRPr kumimoji="1" lang="zh-CN" altLang="en-US" dirty="0"/>
          </a:p>
        </p:txBody>
      </p:sp>
      <p:sp>
        <p:nvSpPr>
          <p:cNvPr id="4" name="同侧圆角矩形 3"/>
          <p:cNvSpPr/>
          <p:nvPr/>
        </p:nvSpPr>
        <p:spPr>
          <a:xfrm>
            <a:off x="1755975" y="604367"/>
            <a:ext cx="8513440" cy="765497"/>
          </a:xfrm>
          <a:prstGeom prst="round2Same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笑脸 4"/>
          <p:cNvSpPr/>
          <p:nvPr/>
        </p:nvSpPr>
        <p:spPr>
          <a:xfrm>
            <a:off x="5780638" y="714583"/>
            <a:ext cx="689317" cy="56270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/>
        </p:nvGrpSpPr>
        <p:grpSpPr>
          <a:xfrm>
            <a:off x="5433358" y="1729410"/>
            <a:ext cx="1589649" cy="759655"/>
            <a:chOff x="2926079" y="2475912"/>
            <a:chExt cx="1589649" cy="759655"/>
          </a:xfrm>
        </p:grpSpPr>
        <p:sp>
          <p:nvSpPr>
            <p:cNvPr id="7" name="矩形 6"/>
            <p:cNvSpPr/>
            <p:nvPr/>
          </p:nvSpPr>
          <p:spPr>
            <a:xfrm>
              <a:off x="2926079" y="2475912"/>
              <a:ext cx="1589649" cy="759655"/>
            </a:xfrm>
            <a:prstGeom prst="rect">
              <a:avLst/>
            </a:prstGeom>
            <a:solidFill>
              <a:srgbClr val="9844D9">
                <a:alpha val="2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003452" y="2624908"/>
              <a:ext cx="1434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SimSun" charset="-122"/>
                  <a:ea typeface="SimSun" charset="-122"/>
                  <a:cs typeface="SimSun" charset="-122"/>
                </a:rPr>
                <a:t>站外展示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7732927" y="1726728"/>
            <a:ext cx="1543232" cy="759655"/>
          </a:xfrm>
          <a:prstGeom prst="rect">
            <a:avLst/>
          </a:prstGeom>
          <a:solidFill>
            <a:srgbClr val="9844D9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97267" y="1701774"/>
            <a:ext cx="126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SimSun" charset="-122"/>
                <a:ea typeface="SimSun" charset="-122"/>
                <a:cs typeface="SimSun" charset="-122"/>
              </a:rPr>
              <a:t>曝光</a:t>
            </a:r>
            <a:endParaRPr kumimoji="1" lang="en-US" altLang="zh-CN" sz="2400" b="1" dirty="0">
              <a:latin typeface="SimSun" charset="-122"/>
              <a:ea typeface="SimSun" charset="-122"/>
              <a:cs typeface="SimSun" charset="-122"/>
            </a:endParaRPr>
          </a:p>
          <a:p>
            <a:r>
              <a:rPr kumimoji="1" lang="zh-CN" altLang="en-US" sz="2400" b="1" dirty="0">
                <a:latin typeface="SimSun" charset="-122"/>
                <a:ea typeface="SimSun" charset="-122"/>
                <a:cs typeface="SimSun" charset="-122"/>
              </a:rPr>
              <a:t>点击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5496663" y="2901524"/>
            <a:ext cx="1799938" cy="759655"/>
            <a:chOff x="2926079" y="2475912"/>
            <a:chExt cx="1838205" cy="759655"/>
          </a:xfrm>
        </p:grpSpPr>
        <p:sp>
          <p:nvSpPr>
            <p:cNvPr id="17" name="矩形 16"/>
            <p:cNvSpPr/>
            <p:nvPr/>
          </p:nvSpPr>
          <p:spPr>
            <a:xfrm>
              <a:off x="2926079" y="2475912"/>
              <a:ext cx="1589649" cy="75965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329380" y="2600308"/>
              <a:ext cx="1434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SimSun" charset="-122"/>
                  <a:ea typeface="SimSun" charset="-122"/>
                  <a:cs typeface="SimSun" charset="-122"/>
                </a:rPr>
                <a:t>报价</a:t>
              </a: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4562185" y="3967759"/>
            <a:ext cx="1027218" cy="759655"/>
            <a:chOff x="2926079" y="2475912"/>
            <a:chExt cx="1623444" cy="759655"/>
          </a:xfrm>
        </p:grpSpPr>
        <p:sp>
          <p:nvSpPr>
            <p:cNvPr id="20" name="矩形 19"/>
            <p:cNvSpPr/>
            <p:nvPr/>
          </p:nvSpPr>
          <p:spPr>
            <a:xfrm>
              <a:off x="2926079" y="2475912"/>
              <a:ext cx="1589649" cy="75965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114619" y="2624908"/>
              <a:ext cx="1434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SimSun" charset="-122"/>
                  <a:ea typeface="SimSun" charset="-122"/>
                  <a:cs typeface="SimSun" charset="-122"/>
                </a:rPr>
                <a:t>召回</a:t>
              </a: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5958283" y="3969964"/>
            <a:ext cx="1027218" cy="759655"/>
            <a:chOff x="2926079" y="2475912"/>
            <a:chExt cx="1623444" cy="759655"/>
          </a:xfrm>
        </p:grpSpPr>
        <p:sp>
          <p:nvSpPr>
            <p:cNvPr id="23" name="矩形 22"/>
            <p:cNvSpPr/>
            <p:nvPr/>
          </p:nvSpPr>
          <p:spPr>
            <a:xfrm>
              <a:off x="2926079" y="2475912"/>
              <a:ext cx="1589649" cy="75965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14619" y="2624908"/>
              <a:ext cx="1434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SimSun" charset="-122"/>
                  <a:ea typeface="SimSun" charset="-122"/>
                  <a:cs typeface="SimSun" charset="-122"/>
                </a:rPr>
                <a:t>排序</a:t>
              </a: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172476" y="5020456"/>
            <a:ext cx="2408634" cy="1718656"/>
            <a:chOff x="3114619" y="2475912"/>
            <a:chExt cx="1434904" cy="1718656"/>
          </a:xfrm>
        </p:grpSpPr>
        <p:sp>
          <p:nvSpPr>
            <p:cNvPr id="26" name="矩形 25"/>
            <p:cNvSpPr/>
            <p:nvPr/>
          </p:nvSpPr>
          <p:spPr>
            <a:xfrm>
              <a:off x="3130282" y="2475912"/>
              <a:ext cx="1300653" cy="75965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114619" y="2624908"/>
              <a:ext cx="14349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latin typeface="SimSun" charset="-122"/>
                  <a:ea typeface="SimSun" charset="-122"/>
                  <a:cs typeface="SimSun" charset="-122"/>
                </a:rPr>
                <a:t>Model(</a:t>
              </a:r>
              <a:r>
                <a:rPr kumimoji="1" lang="en-US" altLang="zh-CN" sz="2400" b="1" dirty="0" err="1">
                  <a:latin typeface="SimSun" charset="-122"/>
                  <a:ea typeface="SimSun" charset="-122"/>
                  <a:cs typeface="SimSun" charset="-122"/>
                </a:rPr>
                <a:t>ctr</a:t>
              </a:r>
              <a:r>
                <a:rPr kumimoji="1" lang="en-US" altLang="zh-CN" sz="2400" b="1" dirty="0">
                  <a:latin typeface="SimSun" charset="-122"/>
                  <a:ea typeface="SimSun" charset="-122"/>
                  <a:cs typeface="SimSun" charset="-122"/>
                </a:rPr>
                <a:t>/</a:t>
              </a:r>
              <a:r>
                <a:rPr kumimoji="1" lang="en-US" altLang="zh-CN" sz="2400" b="1" dirty="0" err="1">
                  <a:latin typeface="SimSun" charset="-122"/>
                  <a:ea typeface="SimSun" charset="-122"/>
                  <a:cs typeface="SimSun" charset="-122"/>
                </a:rPr>
                <a:t>cvr</a:t>
              </a:r>
              <a:r>
                <a:rPr kumimoji="1" lang="en-US" altLang="zh-CN" sz="2400" b="1" dirty="0">
                  <a:latin typeface="SimSun" charset="-122"/>
                  <a:ea typeface="SimSun" charset="-122"/>
                  <a:cs typeface="SimSun" charset="-122"/>
                </a:rPr>
                <a:t>)</a:t>
              </a:r>
              <a:endParaRPr kumimoji="1" lang="zh-CN" altLang="en-US" sz="2400" b="1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064538" y="5954282"/>
            <a:ext cx="3071380" cy="830997"/>
            <a:chOff x="2926079" y="2462777"/>
            <a:chExt cx="1829724" cy="830997"/>
          </a:xfrm>
        </p:grpSpPr>
        <p:sp>
          <p:nvSpPr>
            <p:cNvPr id="29" name="矩形 28"/>
            <p:cNvSpPr/>
            <p:nvPr/>
          </p:nvSpPr>
          <p:spPr>
            <a:xfrm>
              <a:off x="2926079" y="2475912"/>
              <a:ext cx="1589649" cy="75965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3137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320899" y="2462777"/>
              <a:ext cx="14349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SimSun" charset="-122"/>
                  <a:ea typeface="SimSun" charset="-122"/>
                  <a:cs typeface="SimSun" charset="-122"/>
                </a:rPr>
                <a:t>模型训练</a:t>
              </a:r>
              <a:endParaRPr kumimoji="1" lang="en-US" altLang="zh-CN" sz="2400" b="1" dirty="0">
                <a:latin typeface="SimSun" charset="-122"/>
                <a:ea typeface="SimSun" charset="-122"/>
                <a:cs typeface="SimSun" charset="-122"/>
              </a:endParaRPr>
            </a:p>
            <a:p>
              <a:r>
                <a:rPr kumimoji="1" lang="zh-CN" altLang="en-US" sz="2400" b="1" dirty="0">
                  <a:latin typeface="SimSun" charset="-122"/>
                  <a:ea typeface="SimSun" charset="-122"/>
                  <a:cs typeface="SimSun" charset="-122"/>
                </a:rPr>
                <a:t>模型评估</a:t>
              </a: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1755974" y="1518860"/>
            <a:ext cx="8513441" cy="332042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1755974" y="4963682"/>
            <a:ext cx="8513442" cy="182159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4" name="组 33"/>
          <p:cNvGrpSpPr/>
          <p:nvPr/>
        </p:nvGrpSpPr>
        <p:grpSpPr>
          <a:xfrm>
            <a:off x="2896702" y="3967759"/>
            <a:ext cx="1008332" cy="759655"/>
            <a:chOff x="2926079" y="2475912"/>
            <a:chExt cx="1625683" cy="759655"/>
          </a:xfrm>
        </p:grpSpPr>
        <p:sp>
          <p:nvSpPr>
            <p:cNvPr id="35" name="矩形 34"/>
            <p:cNvSpPr/>
            <p:nvPr/>
          </p:nvSpPr>
          <p:spPr>
            <a:xfrm>
              <a:off x="2926079" y="2475912"/>
              <a:ext cx="1589649" cy="759655"/>
            </a:xfrm>
            <a:prstGeom prst="rect">
              <a:avLst/>
            </a:prstGeom>
            <a:solidFill>
              <a:srgbClr val="9844D9">
                <a:alpha val="2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116858" y="2624908"/>
              <a:ext cx="1434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SimSun" charset="-122"/>
                  <a:ea typeface="SimSun" charset="-122"/>
                  <a:cs typeface="SimSun" charset="-122"/>
                </a:rPr>
                <a:t>特征</a:t>
              </a: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2747176" y="5190977"/>
            <a:ext cx="1608419" cy="672009"/>
            <a:chOff x="2926079" y="2475912"/>
            <a:chExt cx="1589649" cy="904075"/>
          </a:xfrm>
        </p:grpSpPr>
        <p:sp>
          <p:nvSpPr>
            <p:cNvPr id="38" name="矩形 37"/>
            <p:cNvSpPr/>
            <p:nvPr/>
          </p:nvSpPr>
          <p:spPr>
            <a:xfrm>
              <a:off x="2926079" y="2475912"/>
              <a:ext cx="1589649" cy="759655"/>
            </a:xfrm>
            <a:prstGeom prst="rect">
              <a:avLst/>
            </a:prstGeom>
            <a:solidFill>
              <a:srgbClr val="9844D9">
                <a:alpha val="2313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003450" y="2548990"/>
              <a:ext cx="14349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1" dirty="0">
                  <a:latin typeface="SimSun" charset="-122"/>
                  <a:ea typeface="SimSun" charset="-122"/>
                  <a:cs typeface="SimSun" charset="-122"/>
                </a:rPr>
                <a:t>用户</a:t>
              </a:r>
              <a:r>
                <a:rPr kumimoji="1" lang="en-US" altLang="zh-CN" sz="2400" b="1" dirty="0">
                  <a:latin typeface="SimSun" charset="-122"/>
                  <a:ea typeface="SimSun" charset="-122"/>
                  <a:cs typeface="SimSun" charset="-122"/>
                </a:rPr>
                <a:t>info</a:t>
              </a:r>
              <a:endParaRPr kumimoji="1" lang="zh-CN" altLang="en-US" sz="2400" b="1" dirty="0">
                <a:latin typeface="SimSun" charset="-122"/>
                <a:ea typeface="SimSun" charset="-122"/>
                <a:cs typeface="SimSun" charset="-122"/>
              </a:endParaRPr>
            </a:p>
          </p:txBody>
        </p:sp>
      </p:grpSp>
      <p:cxnSp>
        <p:nvCxnSpPr>
          <p:cNvPr id="42" name="直线箭头连接符 41"/>
          <p:cNvCxnSpPr>
            <a:endCxn id="35" idx="0"/>
          </p:cNvCxnSpPr>
          <p:nvPr/>
        </p:nvCxnSpPr>
        <p:spPr>
          <a:xfrm>
            <a:off x="3389693" y="1369864"/>
            <a:ext cx="0" cy="259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35" idx="1"/>
          </p:cNvCxnSpPr>
          <p:nvPr/>
        </p:nvCxnSpPr>
        <p:spPr>
          <a:xfrm rot="10800000" flipV="1">
            <a:off x="2278966" y="4347586"/>
            <a:ext cx="617736" cy="202219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>
            <a:endCxn id="29" idx="1"/>
          </p:cNvCxnSpPr>
          <p:nvPr/>
        </p:nvCxnSpPr>
        <p:spPr>
          <a:xfrm flipV="1">
            <a:off x="2278965" y="6347245"/>
            <a:ext cx="2785573" cy="23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683580" y="5255354"/>
            <a:ext cx="752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charset="-122"/>
                <a:ea typeface="SimSun" charset="-122"/>
                <a:cs typeface="SimSun" charset="-122"/>
              </a:rPr>
              <a:t>日志</a:t>
            </a:r>
            <a:endParaRPr kumimoji="1" lang="zh-CN" altLang="en-US" b="1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19296" y="2446355"/>
            <a:ext cx="1023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charset="-122"/>
                <a:ea typeface="SimSun" charset="-122"/>
                <a:cs typeface="SimSun" charset="-122"/>
              </a:rPr>
              <a:t>请求</a:t>
            </a:r>
            <a:endParaRPr kumimoji="1" lang="zh-CN" altLang="en-US" sz="2400" b="1" dirty="0">
              <a:latin typeface="SimSun" charset="-122"/>
              <a:ea typeface="SimSun" charset="-122"/>
              <a:cs typeface="SimSun" charset="-122"/>
            </a:endParaRPr>
          </a:p>
        </p:txBody>
      </p:sp>
      <p:cxnSp>
        <p:nvCxnSpPr>
          <p:cNvPr id="53" name="直线箭头连接符 52"/>
          <p:cNvCxnSpPr>
            <a:stCxn id="36" idx="3"/>
            <a:endCxn id="20" idx="1"/>
          </p:cNvCxnSpPr>
          <p:nvPr/>
        </p:nvCxnSpPr>
        <p:spPr>
          <a:xfrm flipV="1">
            <a:off x="3905034" y="4347587"/>
            <a:ext cx="6571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20" idx="3"/>
            <a:endCxn id="23" idx="1"/>
          </p:cNvCxnSpPr>
          <p:nvPr/>
        </p:nvCxnSpPr>
        <p:spPr>
          <a:xfrm>
            <a:off x="5568020" y="4347587"/>
            <a:ext cx="390263" cy="2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23" idx="0"/>
          </p:cNvCxnSpPr>
          <p:nvPr/>
        </p:nvCxnSpPr>
        <p:spPr>
          <a:xfrm flipH="1" flipV="1">
            <a:off x="6461200" y="3661179"/>
            <a:ext cx="1" cy="308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/>
          <p:nvPr/>
        </p:nvCxnSpPr>
        <p:spPr>
          <a:xfrm flipV="1">
            <a:off x="6469955" y="2488633"/>
            <a:ext cx="0" cy="41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7" idx="3"/>
            <a:endCxn id="14" idx="1"/>
          </p:cNvCxnSpPr>
          <p:nvPr/>
        </p:nvCxnSpPr>
        <p:spPr>
          <a:xfrm flipV="1">
            <a:off x="7023007" y="2106556"/>
            <a:ext cx="709920" cy="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/>
          <p:cNvCxnSpPr/>
          <p:nvPr/>
        </p:nvCxnSpPr>
        <p:spPr>
          <a:xfrm flipV="1">
            <a:off x="6193909" y="5780111"/>
            <a:ext cx="0" cy="187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/>
          <p:cNvCxnSpPr>
            <a:endCxn id="23" idx="2"/>
          </p:cNvCxnSpPr>
          <p:nvPr/>
        </p:nvCxnSpPr>
        <p:spPr>
          <a:xfrm flipV="1">
            <a:off x="6461200" y="4729619"/>
            <a:ext cx="1" cy="29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/>
          <p:nvPr/>
        </p:nvCxnSpPr>
        <p:spPr>
          <a:xfrm flipH="1">
            <a:off x="7732927" y="6347244"/>
            <a:ext cx="1692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8787470" y="3967759"/>
            <a:ext cx="745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SimSun" charset="-122"/>
                <a:ea typeface="SimSun" charset="-122"/>
                <a:cs typeface="SimSun" charset="-122"/>
              </a:rPr>
              <a:t>日志</a:t>
            </a:r>
            <a:endParaRPr kumimoji="1" lang="zh-CN" altLang="en-US" b="1" dirty="0">
              <a:latin typeface="SimSun" charset="-122"/>
              <a:ea typeface="SimSun" charset="-122"/>
              <a:cs typeface="SimSun" charset="-122"/>
            </a:endParaRPr>
          </a:p>
        </p:txBody>
      </p:sp>
      <p:cxnSp>
        <p:nvCxnSpPr>
          <p:cNvPr id="84" name="肘形连接符 83"/>
          <p:cNvCxnSpPr/>
          <p:nvPr/>
        </p:nvCxnSpPr>
        <p:spPr>
          <a:xfrm rot="16200000" flipH="1">
            <a:off x="6926958" y="3841075"/>
            <a:ext cx="3822940" cy="120633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10478159" y="2732889"/>
            <a:ext cx="1209822" cy="5860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10489582" y="5432617"/>
            <a:ext cx="1209822" cy="5860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10623637" y="2815687"/>
            <a:ext cx="1064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Online</a:t>
            </a:r>
            <a:endParaRPr kumimoji="1" lang="zh-CN" altLang="en-US" sz="2000" b="1" dirty="0"/>
          </a:p>
        </p:txBody>
      </p:sp>
      <p:sp>
        <p:nvSpPr>
          <p:cNvPr id="93" name="文本框 92"/>
          <p:cNvSpPr txBox="1"/>
          <p:nvPr/>
        </p:nvSpPr>
        <p:spPr>
          <a:xfrm>
            <a:off x="10623637" y="5554141"/>
            <a:ext cx="1064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Offline</a:t>
            </a:r>
            <a:endParaRPr kumimoji="1" lang="zh-CN" altLang="en-US" b="1" dirty="0"/>
          </a:p>
        </p:txBody>
      </p:sp>
      <p:cxnSp>
        <p:nvCxnSpPr>
          <p:cNvPr id="98" name="直线箭头连接符 97"/>
          <p:cNvCxnSpPr/>
          <p:nvPr/>
        </p:nvCxnSpPr>
        <p:spPr>
          <a:xfrm flipV="1">
            <a:off x="6077580" y="1369864"/>
            <a:ext cx="0" cy="356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/>
          <p:nvPr/>
        </p:nvCxnSpPr>
        <p:spPr>
          <a:xfrm flipV="1">
            <a:off x="3389693" y="4727414"/>
            <a:ext cx="0" cy="44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08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4817</TotalTime>
  <Words>1299</Words>
  <Application>Microsoft Macintosh PowerPoint</Application>
  <PresentationFormat>Widescreen</PresentationFormat>
  <Paragraphs>189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SimSun</vt:lpstr>
      <vt:lpstr>Arial</vt:lpstr>
      <vt:lpstr>Calibri</vt:lpstr>
      <vt:lpstr>Wingdings</vt:lpstr>
      <vt:lpstr>Office 主题​​</vt:lpstr>
      <vt:lpstr>联邦学习：概念和应用</vt:lpstr>
      <vt:lpstr>目录</vt:lpstr>
      <vt:lpstr>背景</vt:lpstr>
      <vt:lpstr>框架</vt:lpstr>
      <vt:lpstr>预算消耗控制 </vt:lpstr>
      <vt:lpstr>预算消耗控制 </vt:lpstr>
      <vt:lpstr>预算消耗控制 </vt:lpstr>
      <vt:lpstr>预算消耗控制—竞价率</vt:lpstr>
      <vt:lpstr>闭环图</vt:lpstr>
      <vt:lpstr>CTR预估</vt:lpstr>
      <vt:lpstr>特征设计</vt:lpstr>
      <vt:lpstr>特征选择</vt:lpstr>
      <vt:lpstr>模型类别</vt:lpstr>
      <vt:lpstr>模型融合</vt:lpstr>
      <vt:lpstr>模型融合</vt:lpstr>
      <vt:lpstr>Wide &amp; Deep</vt:lpstr>
      <vt:lpstr>模型评估</vt:lpstr>
      <vt:lpstr>并行化训练</vt:lpstr>
      <vt:lpstr>广告召回</vt:lpstr>
      <vt:lpstr>PowerPoint Presentation</vt:lpstr>
      <vt:lpstr>深度语义匹配模型</vt:lpstr>
      <vt:lpstr>YoutubeDNN</vt:lpstr>
      <vt:lpstr>Thanks！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短信串讲</dc:title>
  <dc:creator>Yaoya Wang</dc:creator>
  <cp:lastModifiedBy>Microsoft Office User</cp:lastModifiedBy>
  <cp:revision>233</cp:revision>
  <dcterms:created xsi:type="dcterms:W3CDTF">2018-03-06T03:31:00Z</dcterms:created>
  <dcterms:modified xsi:type="dcterms:W3CDTF">2021-08-11T09:45:58Z</dcterms:modified>
</cp:coreProperties>
</file>